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45"/>
  </p:notesMasterIdLst>
  <p:handoutMasterIdLst>
    <p:handoutMasterId r:id="rId46"/>
  </p:handoutMasterIdLst>
  <p:sldIdLst>
    <p:sldId id="1344" r:id="rId2"/>
    <p:sldId id="1364" r:id="rId3"/>
    <p:sldId id="1173" r:id="rId4"/>
    <p:sldId id="1326" r:id="rId5"/>
    <p:sldId id="1327" r:id="rId6"/>
    <p:sldId id="1329" r:id="rId7"/>
    <p:sldId id="1331" r:id="rId8"/>
    <p:sldId id="1340" r:id="rId9"/>
    <p:sldId id="1366" r:id="rId10"/>
    <p:sldId id="1341" r:id="rId11"/>
    <p:sldId id="1332" r:id="rId12"/>
    <p:sldId id="1333" r:id="rId13"/>
    <p:sldId id="1334" r:id="rId14"/>
    <p:sldId id="1335" r:id="rId15"/>
    <p:sldId id="1345" r:id="rId16"/>
    <p:sldId id="1336" r:id="rId17"/>
    <p:sldId id="1369" r:id="rId18"/>
    <p:sldId id="1370" r:id="rId19"/>
    <p:sldId id="1337" r:id="rId20"/>
    <p:sldId id="1346" r:id="rId21"/>
    <p:sldId id="1347" r:id="rId22"/>
    <p:sldId id="1339" r:id="rId23"/>
    <p:sldId id="1342" r:id="rId24"/>
    <p:sldId id="1349" r:id="rId25"/>
    <p:sldId id="1365" r:id="rId26"/>
    <p:sldId id="1348" r:id="rId27"/>
    <p:sldId id="1350" r:id="rId28"/>
    <p:sldId id="1351" r:id="rId29"/>
    <p:sldId id="1352" r:id="rId30"/>
    <p:sldId id="1353" r:id="rId31"/>
    <p:sldId id="1354" r:id="rId32"/>
    <p:sldId id="1355" r:id="rId33"/>
    <p:sldId id="1356" r:id="rId34"/>
    <p:sldId id="1357" r:id="rId35"/>
    <p:sldId id="1358" r:id="rId36"/>
    <p:sldId id="1359" r:id="rId37"/>
    <p:sldId id="1360" r:id="rId38"/>
    <p:sldId id="1361" r:id="rId39"/>
    <p:sldId id="1368" r:id="rId40"/>
    <p:sldId id="1367" r:id="rId41"/>
    <p:sldId id="1362" r:id="rId42"/>
    <p:sldId id="1363" r:id="rId43"/>
    <p:sldId id="1371" r:id="rId44"/>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CC33"/>
    <a:srgbClr val="66FFFF"/>
    <a:srgbClr val="00FFFF"/>
    <a:srgbClr val="00CC00"/>
    <a:srgbClr val="FF3399"/>
    <a:srgbClr val="66FF33"/>
    <a:srgbClr val="FFCC99"/>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A4CE4-D357-41C9-BE00-E59E7643CD72}" v="1" dt="2022-08-08T06:18:54.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67" autoAdjust="0"/>
    <p:restoredTop sz="78632" autoAdjust="0"/>
  </p:normalViewPr>
  <p:slideViewPr>
    <p:cSldViewPr snapToGrid="0">
      <p:cViewPr varScale="1">
        <p:scale>
          <a:sx n="138" d="100"/>
          <a:sy n="138" d="100"/>
        </p:scale>
        <p:origin x="1752" y="114"/>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ul Patwary" userId="e9f82bcb-ad83-4f66-80e6-a524eca623fa" providerId="ADAL" clId="{2D5A4CE4-D357-41C9-BE00-E59E7643CD72}"/>
    <pc:docChg chg="custSel modSld">
      <pc:chgData name="Anwarul Patwary" userId="e9f82bcb-ad83-4f66-80e6-a524eca623fa" providerId="ADAL" clId="{2D5A4CE4-D357-41C9-BE00-E59E7643CD72}" dt="2022-08-08T02:42:48.552" v="62" actId="14100"/>
      <pc:docMkLst>
        <pc:docMk/>
      </pc:docMkLst>
      <pc:sldChg chg="modSp mod">
        <pc:chgData name="Anwarul Patwary" userId="e9f82bcb-ad83-4f66-80e6-a524eca623fa" providerId="ADAL" clId="{2D5A4CE4-D357-41C9-BE00-E59E7643CD72}" dt="2022-08-08T02:42:48.552" v="62" actId="14100"/>
        <pc:sldMkLst>
          <pc:docMk/>
          <pc:sldMk cId="1960271206" sldId="1329"/>
        </pc:sldMkLst>
        <pc:spChg chg="mod">
          <ac:chgData name="Anwarul Patwary" userId="e9f82bcb-ad83-4f66-80e6-a524eca623fa" providerId="ADAL" clId="{2D5A4CE4-D357-41C9-BE00-E59E7643CD72}" dt="2022-08-07T05:43:52.106" v="48" actId="14100"/>
          <ac:spMkLst>
            <pc:docMk/>
            <pc:sldMk cId="1960271206" sldId="1329"/>
            <ac:spMk id="2" creationId="{00000000-0000-0000-0000-000000000000}"/>
          </ac:spMkLst>
        </pc:spChg>
        <pc:spChg chg="mod">
          <ac:chgData name="Anwarul Patwary" userId="e9f82bcb-ad83-4f66-80e6-a524eca623fa" providerId="ADAL" clId="{2D5A4CE4-D357-41C9-BE00-E59E7643CD72}" dt="2022-08-07T05:43:27.018" v="46" actId="1076"/>
          <ac:spMkLst>
            <pc:docMk/>
            <pc:sldMk cId="1960271206" sldId="1329"/>
            <ac:spMk id="11" creationId="{16D8DA7C-A7AD-914A-9AE6-ED8AC1972FA2}"/>
          </ac:spMkLst>
        </pc:spChg>
        <pc:spChg chg="mod">
          <ac:chgData name="Anwarul Patwary" userId="e9f82bcb-ad83-4f66-80e6-a524eca623fa" providerId="ADAL" clId="{2D5A4CE4-D357-41C9-BE00-E59E7643CD72}" dt="2022-08-07T05:43:24.411" v="45" actId="1076"/>
          <ac:spMkLst>
            <pc:docMk/>
            <pc:sldMk cId="1960271206" sldId="1329"/>
            <ac:spMk id="12" creationId="{C3D89569-017A-CC48-8381-83A5E4784706}"/>
          </ac:spMkLst>
        </pc:spChg>
        <pc:picChg chg="mod">
          <ac:chgData name="Anwarul Patwary" userId="e9f82bcb-ad83-4f66-80e6-a524eca623fa" providerId="ADAL" clId="{2D5A4CE4-D357-41C9-BE00-E59E7643CD72}" dt="2022-08-08T02:42:48.552" v="62" actId="14100"/>
          <ac:picMkLst>
            <pc:docMk/>
            <pc:sldMk cId="1960271206" sldId="1329"/>
            <ac:picMk id="8" creationId="{F538A610-4603-1647-8700-4240104B65B5}"/>
          </ac:picMkLst>
        </pc:picChg>
      </pc:sldChg>
      <pc:sldChg chg="modSp mod">
        <pc:chgData name="Anwarul Patwary" userId="e9f82bcb-ad83-4f66-80e6-a524eca623fa" providerId="ADAL" clId="{2D5A4CE4-D357-41C9-BE00-E59E7643CD72}" dt="2022-08-07T05:44:05.797" v="52" actId="27636"/>
        <pc:sldMkLst>
          <pc:docMk/>
          <pc:sldMk cId="1968584134" sldId="1331"/>
        </pc:sldMkLst>
        <pc:spChg chg="mod">
          <ac:chgData name="Anwarul Patwary" userId="e9f82bcb-ad83-4f66-80e6-a524eca623fa" providerId="ADAL" clId="{2D5A4CE4-D357-41C9-BE00-E59E7643CD72}" dt="2022-08-07T05:44:02.387" v="50" actId="14100"/>
          <ac:spMkLst>
            <pc:docMk/>
            <pc:sldMk cId="1968584134" sldId="1331"/>
            <ac:spMk id="2" creationId="{00000000-0000-0000-0000-000000000000}"/>
          </ac:spMkLst>
        </pc:spChg>
        <pc:spChg chg="mod">
          <ac:chgData name="Anwarul Patwary" userId="e9f82bcb-ad83-4f66-80e6-a524eca623fa" providerId="ADAL" clId="{2D5A4CE4-D357-41C9-BE00-E59E7643CD72}" dt="2022-08-07T05:44:05.797" v="52" actId="27636"/>
          <ac:spMkLst>
            <pc:docMk/>
            <pc:sldMk cId="1968584134" sldId="1331"/>
            <ac:spMk id="3" creationId="{00000000-0000-0000-0000-000000000000}"/>
          </ac:spMkLst>
        </pc:spChg>
      </pc:sldChg>
      <pc:sldChg chg="modSp mod">
        <pc:chgData name="Anwarul Patwary" userId="e9f82bcb-ad83-4f66-80e6-a524eca623fa" providerId="ADAL" clId="{2D5A4CE4-D357-41C9-BE00-E59E7643CD72}" dt="2022-08-07T05:42:44.993" v="43" actId="20577"/>
        <pc:sldMkLst>
          <pc:docMk/>
          <pc:sldMk cId="4244864056" sldId="1344"/>
        </pc:sldMkLst>
        <pc:spChg chg="mod">
          <ac:chgData name="Anwarul Patwary" userId="e9f82bcb-ad83-4f66-80e6-a524eca623fa" providerId="ADAL" clId="{2D5A4CE4-D357-41C9-BE00-E59E7643CD72}" dt="2022-08-07T05:42:44.993" v="43" actId="20577"/>
          <ac:spMkLst>
            <pc:docMk/>
            <pc:sldMk cId="4244864056" sldId="1344"/>
            <ac:spMk id="3" creationId="{BC497D37-585A-944D-9149-54D6FAD95F8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3720357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666912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12371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37917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87584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246394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82065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299523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367772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57394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314106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2623740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2552804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3153424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316190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29</a:t>
            </a:fld>
            <a:endParaRPr lang="en-US"/>
          </a:p>
        </p:txBody>
      </p:sp>
    </p:spTree>
    <p:extLst>
      <p:ext uri="{BB962C8B-B14F-4D97-AF65-F5344CB8AC3E}">
        <p14:creationId xmlns:p14="http://schemas.microsoft.com/office/powerpoint/2010/main" val="141095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154907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06236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355680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253510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298618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318058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dirty="0"/>
              <a:t>• Emulation: – Guest code is traversed and instruction classes are mapped to routines that emulate them on the target architecture. • Binary translation: – The entire program is translated into a binary of another architecture. – Each binary source instruction is emulated by some binary target instructions.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73761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sz="1200" b="0" i="0" kern="1200" dirty="0">
                <a:solidFill>
                  <a:schemeClr val="tx1"/>
                </a:solidFill>
                <a:effectLst/>
                <a:latin typeface="Times New Roman" pitchFamily="18" charset="0"/>
                <a:ea typeface="+mn-ea"/>
                <a:cs typeface="+mn-cs"/>
              </a:rPr>
              <a:t>The AWS Nitro System is the underlying platform for our next generation of EC2 instances that enables AWS to innovate faster, further reduce cost for our customers, and deliver added benefits like increased security and new instance types.</a:t>
            </a:r>
          </a:p>
          <a:p>
            <a:r>
              <a:rPr lang="en-AU" sz="1200" b="0" i="0" kern="1200" dirty="0">
                <a:solidFill>
                  <a:schemeClr val="tx1"/>
                </a:solidFill>
                <a:effectLst/>
                <a:latin typeface="Times New Roman" pitchFamily="18" charset="0"/>
                <a:ea typeface="+mn-ea"/>
                <a:cs typeface="+mn-cs"/>
              </a:rPr>
              <a:t>AWS has completely re-imagined our virtualization infrastructure. Traditionally, hypervisors protect the physical hardware and bios, virtualize the CPU, storage, networking, and provide a rich set of management capabilities. With the Nitro System, we are able to break apart those functions, offload them to dedicated hardware and software, and reduce costs by delivering all of the resources of a server to your instances.</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29836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8/8/2022</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aws.amazon.com/AmazonECS/latest/developerguide/Welcome.html" TargetMode="External"/><Relationship Id="rId2" Type="http://schemas.openxmlformats.org/officeDocument/2006/relationships/hyperlink" Target="https://docs.docker.com/v17.09/engine/docker-overview/#what-can-i-use-docker-for" TargetMode="External"/><Relationship Id="rId1" Type="http://schemas.openxmlformats.org/officeDocument/2006/relationships/slideLayout" Target="../slideLayouts/slideLayout2.xml"/><Relationship Id="rId4" Type="http://schemas.openxmlformats.org/officeDocument/2006/relationships/hyperlink" Target="https://docs.aws.amazon.com/lambda/latest/dg/welcom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amiram_26122/the-hidden-costs-of-serverless-6ced7844780b"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err="1">
                <a:solidFill>
                  <a:schemeClr val="bg2"/>
                </a:solidFill>
              </a:rPr>
              <a:t>Virtualisation</a:t>
            </a:r>
            <a:endParaRPr lang="en-US" sz="4000" dirty="0">
              <a:solidFill>
                <a:schemeClr val="bg2"/>
              </a:solidFill>
            </a:endParaRP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CITS5503- Week 3</a:t>
            </a:r>
          </a:p>
          <a:p>
            <a:r>
              <a:rPr lang="en-US" sz="1800" dirty="0"/>
              <a:t>Dr Anwarul Patwary</a:t>
            </a:r>
          </a:p>
        </p:txBody>
      </p:sp>
      <p:sp>
        <p:nvSpPr>
          <p:cNvPr id="4" name="Footer Placeholder 3">
            <a:extLst>
              <a:ext uri="{FF2B5EF4-FFF2-40B4-BE49-F238E27FC236}">
                <a16:creationId xmlns:a16="http://schemas.microsoft.com/office/drawing/2014/main" id="{6FA85B08-3FCD-6645-9469-462F8FC6912C}"/>
              </a:ext>
            </a:extLst>
          </p:cNvPr>
          <p:cNvSpPr>
            <a:spLocks noGrp="1"/>
          </p:cNvSpPr>
          <p:nvPr>
            <p:ph type="ftr" sz="quarter" idx="11"/>
          </p:nvPr>
        </p:nvSpPr>
        <p:spPr>
          <a:xfrm>
            <a:off x="4038600" y="6356350"/>
            <a:ext cx="4114800" cy="365125"/>
          </a:xfrm>
        </p:spPr>
        <p:txBody>
          <a:bodyPr>
            <a:normAutofit/>
          </a:bodyPr>
          <a:lstStyle/>
          <a:p>
            <a:endParaRPr lang="en-GB">
              <a:solidFill>
                <a:schemeClr val="tx1"/>
              </a:solidFill>
            </a:endParaRPr>
          </a:p>
        </p:txBody>
      </p:sp>
      <p:sp>
        <p:nvSpPr>
          <p:cNvPr id="5" name="Slide Number Placeholder 4">
            <a:extLst>
              <a:ext uri="{FF2B5EF4-FFF2-40B4-BE49-F238E27FC236}">
                <a16:creationId xmlns:a16="http://schemas.microsoft.com/office/drawing/2014/main" id="{C7B8E6CC-41E4-E24D-871D-6D9D509F959F}"/>
              </a:ext>
            </a:extLst>
          </p:cNvPr>
          <p:cNvSpPr>
            <a:spLocks noGrp="1"/>
          </p:cNvSpPr>
          <p:nvPr>
            <p:ph type="sldNum" sz="quarter" idx="12"/>
          </p:nvPr>
        </p:nvSpPr>
        <p:spPr>
          <a:xfrm>
            <a:off x="8610600" y="6356350"/>
            <a:ext cx="2743200" cy="365125"/>
          </a:xfrm>
        </p:spPr>
        <p:txBody>
          <a:bodyPr>
            <a:normAutofit/>
          </a:bodyPr>
          <a:lstStyle/>
          <a:p>
            <a:fld id="{05072F42-4DFA-4725-86F9-7594E4AB4EB5}" type="slidenum">
              <a:rPr lang="en-GB">
                <a:solidFill>
                  <a:schemeClr val="tx1"/>
                </a:solidFill>
              </a:rPr>
              <a:pPr/>
              <a:t>1</a:t>
            </a:fld>
            <a:endParaRPr lang="en-GB">
              <a:solidFill>
                <a:schemeClr val="tx1"/>
              </a:solidFill>
            </a:endParaRP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4594135-EA7A-FC49-8069-9A75C289F561}"/>
              </a:ext>
            </a:extLst>
          </p:cNvPr>
          <p:cNvCxnSpPr>
            <a:stCxn id="24" idx="3"/>
            <a:endCxn id="13" idx="1"/>
          </p:cNvCxnSpPr>
          <p:nvPr/>
        </p:nvCxnSpPr>
        <p:spPr>
          <a:xfrm>
            <a:off x="5362303" y="27148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213155-6F0F-954E-BB6E-0BB021D90DB4}"/>
              </a:ext>
            </a:extLst>
          </p:cNvPr>
          <p:cNvCxnSpPr>
            <a:stCxn id="26" idx="3"/>
            <a:endCxn id="14" idx="1"/>
          </p:cNvCxnSpPr>
          <p:nvPr/>
        </p:nvCxnSpPr>
        <p:spPr>
          <a:xfrm>
            <a:off x="5362303" y="3324497"/>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4B4-34E3-D743-81A2-899A2EC849DE}"/>
              </a:ext>
            </a:extLst>
          </p:cNvPr>
          <p:cNvCxnSpPr>
            <a:stCxn id="27" idx="3"/>
            <a:endCxn id="15" idx="1"/>
          </p:cNvCxnSpPr>
          <p:nvPr/>
        </p:nvCxnSpPr>
        <p:spPr>
          <a:xfrm>
            <a:off x="5362303" y="3629297"/>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B05B6-178D-BB48-870D-20751B9D6023}"/>
              </a:ext>
            </a:extLst>
          </p:cNvPr>
          <p:cNvCxnSpPr>
            <a:stCxn id="28" idx="3"/>
            <a:endCxn id="16" idx="1"/>
          </p:cNvCxnSpPr>
          <p:nvPr/>
        </p:nvCxnSpPr>
        <p:spPr>
          <a:xfrm>
            <a:off x="5362303" y="3934097"/>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B4AAB2-2F18-4B42-8A58-DE4EA39A028D}"/>
              </a:ext>
            </a:extLst>
          </p:cNvPr>
          <p:cNvCxnSpPr>
            <a:stCxn id="23" idx="3"/>
            <a:endCxn id="17" idx="1"/>
          </p:cNvCxnSpPr>
          <p:nvPr/>
        </p:nvCxnSpPr>
        <p:spPr>
          <a:xfrm>
            <a:off x="5362303" y="24100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D722F573-D414-1D41-9752-B9EB4B3950F8}"/>
              </a:ext>
            </a:extLst>
          </p:cNvPr>
          <p:cNvSpPr/>
          <p:nvPr/>
        </p:nvSpPr>
        <p:spPr>
          <a:xfrm>
            <a:off x="6733903" y="26386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4" name="Left Brace 13">
            <a:extLst>
              <a:ext uri="{FF2B5EF4-FFF2-40B4-BE49-F238E27FC236}">
                <a16:creationId xmlns:a16="http://schemas.microsoft.com/office/drawing/2014/main" id="{63CF05D0-14A2-0148-8F1E-18B3633BB2E1}"/>
              </a:ext>
            </a:extLst>
          </p:cNvPr>
          <p:cNvSpPr/>
          <p:nvPr/>
        </p:nvSpPr>
        <p:spPr>
          <a:xfrm>
            <a:off x="6733903" y="3248297"/>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5" name="Left Brace 14">
            <a:extLst>
              <a:ext uri="{FF2B5EF4-FFF2-40B4-BE49-F238E27FC236}">
                <a16:creationId xmlns:a16="http://schemas.microsoft.com/office/drawing/2014/main" id="{A995AF40-56FD-3541-AE98-EE0678DFA388}"/>
              </a:ext>
            </a:extLst>
          </p:cNvPr>
          <p:cNvSpPr/>
          <p:nvPr/>
        </p:nvSpPr>
        <p:spPr>
          <a:xfrm>
            <a:off x="6733903" y="3857897"/>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6" name="Left Brace 15">
            <a:extLst>
              <a:ext uri="{FF2B5EF4-FFF2-40B4-BE49-F238E27FC236}">
                <a16:creationId xmlns:a16="http://schemas.microsoft.com/office/drawing/2014/main" id="{F973C831-6F4C-CA46-9D78-89FFDB6B3FC9}"/>
              </a:ext>
            </a:extLst>
          </p:cNvPr>
          <p:cNvSpPr/>
          <p:nvPr/>
        </p:nvSpPr>
        <p:spPr>
          <a:xfrm>
            <a:off x="6733903" y="50770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7" name="Left Brace 16">
            <a:extLst>
              <a:ext uri="{FF2B5EF4-FFF2-40B4-BE49-F238E27FC236}">
                <a16:creationId xmlns:a16="http://schemas.microsoft.com/office/drawing/2014/main" id="{5FFB4081-EA46-4E46-891B-992184FC726B}"/>
              </a:ext>
            </a:extLst>
          </p:cNvPr>
          <p:cNvSpPr/>
          <p:nvPr/>
        </p:nvSpPr>
        <p:spPr>
          <a:xfrm>
            <a:off x="6733903" y="23338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8" name="Left Brace 17">
            <a:extLst>
              <a:ext uri="{FF2B5EF4-FFF2-40B4-BE49-F238E27FC236}">
                <a16:creationId xmlns:a16="http://schemas.microsoft.com/office/drawing/2014/main" id="{F6745EC9-393A-0743-8C5F-BCAC32F543AF}"/>
              </a:ext>
            </a:extLst>
          </p:cNvPr>
          <p:cNvSpPr/>
          <p:nvPr/>
        </p:nvSpPr>
        <p:spPr>
          <a:xfrm>
            <a:off x="6733903" y="29434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cxnSp>
        <p:nvCxnSpPr>
          <p:cNvPr id="19" name="Straight Arrow Connector 18">
            <a:extLst>
              <a:ext uri="{FF2B5EF4-FFF2-40B4-BE49-F238E27FC236}">
                <a16:creationId xmlns:a16="http://schemas.microsoft.com/office/drawing/2014/main" id="{EC8C5C0B-09C8-3146-88A8-FE02D49D0375}"/>
              </a:ext>
            </a:extLst>
          </p:cNvPr>
          <p:cNvCxnSpPr>
            <a:stCxn id="25" idx="3"/>
            <a:endCxn id="18" idx="1"/>
          </p:cNvCxnSpPr>
          <p:nvPr/>
        </p:nvCxnSpPr>
        <p:spPr>
          <a:xfrm>
            <a:off x="5362303" y="30196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149E98A-B3C4-3740-B713-EB42DEEB56B2}"/>
              </a:ext>
            </a:extLst>
          </p:cNvPr>
          <p:cNvSpPr>
            <a:spLocks noGrp="1"/>
          </p:cNvSpPr>
          <p:nvPr>
            <p:ph type="title"/>
          </p:nvPr>
        </p:nvSpPr>
        <p:spPr>
          <a:xfrm>
            <a:off x="457200" y="274638"/>
            <a:ext cx="8229600" cy="792162"/>
          </a:xfrm>
        </p:spPr>
        <p:txBody>
          <a:bodyPr/>
          <a:lstStyle/>
          <a:p>
            <a:r>
              <a:rPr lang="en-US" dirty="0"/>
              <a:t>Dynamic Binary Translation</a:t>
            </a:r>
          </a:p>
        </p:txBody>
      </p:sp>
      <p:cxnSp>
        <p:nvCxnSpPr>
          <p:cNvPr id="21" name="Straight Arrow Connector 20">
            <a:extLst>
              <a:ext uri="{FF2B5EF4-FFF2-40B4-BE49-F238E27FC236}">
                <a16:creationId xmlns:a16="http://schemas.microsoft.com/office/drawing/2014/main" id="{863F6F82-29CF-1F42-96E1-57CB4D42E37B}"/>
              </a:ext>
            </a:extLst>
          </p:cNvPr>
          <p:cNvCxnSpPr>
            <a:stCxn id="22" idx="3"/>
            <a:endCxn id="23" idx="1"/>
          </p:cNvCxnSpPr>
          <p:nvPr/>
        </p:nvCxnSpPr>
        <p:spPr>
          <a:xfrm>
            <a:off x="2923903" y="2410097"/>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E17D45-1A5B-1E46-918E-C4DD458BE834}"/>
              </a:ext>
            </a:extLst>
          </p:cNvPr>
          <p:cNvSpPr/>
          <p:nvPr/>
        </p:nvSpPr>
        <p:spPr>
          <a:xfrm>
            <a:off x="2238103" y="2257697"/>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err="1">
                <a:solidFill>
                  <a:schemeClr val="bg1"/>
                </a:solidFill>
              </a:rPr>
              <a:t>vPC</a:t>
            </a:r>
            <a:endParaRPr lang="en-US" sz="1600" b="1" dirty="0">
              <a:solidFill>
                <a:schemeClr val="bg1"/>
              </a:solidFill>
            </a:endParaRPr>
          </a:p>
        </p:txBody>
      </p:sp>
      <p:sp>
        <p:nvSpPr>
          <p:cNvPr id="23" name="Rectangle 22">
            <a:extLst>
              <a:ext uri="{FF2B5EF4-FFF2-40B4-BE49-F238E27FC236}">
                <a16:creationId xmlns:a16="http://schemas.microsoft.com/office/drawing/2014/main" id="{482FC2B7-329E-9040-9C96-654044857235}"/>
              </a:ext>
            </a:extLst>
          </p:cNvPr>
          <p:cNvSpPr/>
          <p:nvPr/>
        </p:nvSpPr>
        <p:spPr>
          <a:xfrm>
            <a:off x="31525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24" name="Rectangle 23">
            <a:extLst>
              <a:ext uri="{FF2B5EF4-FFF2-40B4-BE49-F238E27FC236}">
                <a16:creationId xmlns:a16="http://schemas.microsoft.com/office/drawing/2014/main" id="{521FAF80-9932-A447-979A-10C21279EE6A}"/>
              </a:ext>
            </a:extLst>
          </p:cNvPr>
          <p:cNvSpPr/>
          <p:nvPr/>
        </p:nvSpPr>
        <p:spPr>
          <a:xfrm>
            <a:off x="3152503" y="25624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cli</a:t>
            </a:r>
            <a:endParaRPr lang="en-US" sz="1400" b="1" dirty="0">
              <a:solidFill>
                <a:schemeClr val="tx1"/>
              </a:solidFill>
              <a:latin typeface="Courier New" pitchFamily="49" charset="0"/>
              <a:cs typeface="Courier New" pitchFamily="49" charset="0"/>
            </a:endParaRPr>
          </a:p>
        </p:txBody>
      </p:sp>
      <p:sp>
        <p:nvSpPr>
          <p:cNvPr id="25" name="Rectangle 24">
            <a:extLst>
              <a:ext uri="{FF2B5EF4-FFF2-40B4-BE49-F238E27FC236}">
                <a16:creationId xmlns:a16="http://schemas.microsoft.com/office/drawing/2014/main" id="{A43A000E-3C7D-BA46-A96C-9DAF97B9D670}"/>
              </a:ext>
            </a:extLst>
          </p:cNvPr>
          <p:cNvSpPr/>
          <p:nvPr/>
        </p:nvSpPr>
        <p:spPr>
          <a:xfrm>
            <a:off x="31525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26" name="Rectangle 25">
            <a:extLst>
              <a:ext uri="{FF2B5EF4-FFF2-40B4-BE49-F238E27FC236}">
                <a16:creationId xmlns:a16="http://schemas.microsoft.com/office/drawing/2014/main" id="{08E6BB4D-47A5-3243-B5D4-D3F33D680E84}"/>
              </a:ext>
            </a:extLst>
          </p:cNvPr>
          <p:cNvSpPr/>
          <p:nvPr/>
        </p:nvSpPr>
        <p:spPr>
          <a:xfrm>
            <a:off x="31525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cr3</a:t>
            </a:r>
          </a:p>
        </p:txBody>
      </p:sp>
      <p:sp>
        <p:nvSpPr>
          <p:cNvPr id="27" name="Rectangle 26">
            <a:extLst>
              <a:ext uri="{FF2B5EF4-FFF2-40B4-BE49-F238E27FC236}">
                <a16:creationId xmlns:a16="http://schemas.microsoft.com/office/drawing/2014/main" id="{25B6637E-8BBD-D749-B648-A472DE68C0D3}"/>
              </a:ext>
            </a:extLst>
          </p:cNvPr>
          <p:cNvSpPr/>
          <p:nvPr/>
        </p:nvSpPr>
        <p:spPr>
          <a:xfrm>
            <a:off x="31525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sti</a:t>
            </a:r>
            <a:endParaRPr lang="en-US" sz="1400" b="1" dirty="0">
              <a:solidFill>
                <a:schemeClr val="tx1"/>
              </a:solidFill>
              <a:latin typeface="Courier New" pitchFamily="49" charset="0"/>
              <a:cs typeface="Courier New" pitchFamily="49" charset="0"/>
            </a:endParaRPr>
          </a:p>
        </p:txBody>
      </p:sp>
      <p:sp>
        <p:nvSpPr>
          <p:cNvPr id="28" name="Rectangle 27">
            <a:extLst>
              <a:ext uri="{FF2B5EF4-FFF2-40B4-BE49-F238E27FC236}">
                <a16:creationId xmlns:a16="http://schemas.microsoft.com/office/drawing/2014/main" id="{5512B5F2-F3F7-A041-8D35-620ADB723AB3}"/>
              </a:ext>
            </a:extLst>
          </p:cNvPr>
          <p:cNvSpPr/>
          <p:nvPr/>
        </p:nvSpPr>
        <p:spPr>
          <a:xfrm>
            <a:off x="3152503" y="3781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ret</a:t>
            </a:r>
          </a:p>
        </p:txBody>
      </p:sp>
      <p:cxnSp>
        <p:nvCxnSpPr>
          <p:cNvPr id="29" name="Straight Connector 28">
            <a:extLst>
              <a:ext uri="{FF2B5EF4-FFF2-40B4-BE49-F238E27FC236}">
                <a16:creationId xmlns:a16="http://schemas.microsoft.com/office/drawing/2014/main" id="{397CE36E-7A2C-3147-BE72-68850538ED1B}"/>
              </a:ext>
            </a:extLst>
          </p:cNvPr>
          <p:cNvCxnSpPr/>
          <p:nvPr/>
        </p:nvCxnSpPr>
        <p:spPr>
          <a:xfrm rot="5400000">
            <a:off x="1933303" y="3172097"/>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6A877E-6629-EF40-BE14-091096890F13}"/>
              </a:ext>
            </a:extLst>
          </p:cNvPr>
          <p:cNvCxnSpPr/>
          <p:nvPr/>
        </p:nvCxnSpPr>
        <p:spPr>
          <a:xfrm rot="5400000">
            <a:off x="4143897" y="3171303"/>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5A20B-372A-4C4C-BF7A-CE179C387F72}"/>
              </a:ext>
            </a:extLst>
          </p:cNvPr>
          <p:cNvSpPr/>
          <p:nvPr/>
        </p:nvSpPr>
        <p:spPr>
          <a:xfrm>
            <a:off x="68863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32" name="Rectangle 31">
            <a:extLst>
              <a:ext uri="{FF2B5EF4-FFF2-40B4-BE49-F238E27FC236}">
                <a16:creationId xmlns:a16="http://schemas.microsoft.com/office/drawing/2014/main" id="{E7FF55B9-9032-A14A-BC9D-5760CE7D39B2}"/>
              </a:ext>
            </a:extLst>
          </p:cNvPr>
          <p:cNvSpPr/>
          <p:nvPr/>
        </p:nvSpPr>
        <p:spPr>
          <a:xfrm>
            <a:off x="6886303" y="2562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0</a:t>
            </a:r>
          </a:p>
        </p:txBody>
      </p:sp>
      <p:sp>
        <p:nvSpPr>
          <p:cNvPr id="33" name="Rectangle 32">
            <a:extLst>
              <a:ext uri="{FF2B5EF4-FFF2-40B4-BE49-F238E27FC236}">
                <a16:creationId xmlns:a16="http://schemas.microsoft.com/office/drawing/2014/main" id="{16029B01-BAB0-8643-9F55-CC798BF4BEF9}"/>
              </a:ext>
            </a:extLst>
          </p:cNvPr>
          <p:cNvSpPr/>
          <p:nvPr/>
        </p:nvSpPr>
        <p:spPr>
          <a:xfrm>
            <a:off x="68863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34" name="Rectangle 33">
            <a:extLst>
              <a:ext uri="{FF2B5EF4-FFF2-40B4-BE49-F238E27FC236}">
                <a16:creationId xmlns:a16="http://schemas.microsoft.com/office/drawing/2014/main" id="{902FF683-DF39-8B42-8490-D358CE33BB6B}"/>
              </a:ext>
            </a:extLst>
          </p:cNvPr>
          <p:cNvSpPr/>
          <p:nvPr/>
        </p:nvSpPr>
        <p:spPr>
          <a:xfrm>
            <a:off x="68863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[CO_ARG], </a:t>
            </a:r>
            <a:r>
              <a:rPr lang="en-US" sz="1400" b="1" dirty="0" err="1">
                <a:solidFill>
                  <a:schemeClr val="tx1"/>
                </a:solidFill>
                <a:latin typeface="Courier New" pitchFamily="49" charset="0"/>
                <a:cs typeface="Courier New" pitchFamily="49" charset="0"/>
              </a:rPr>
              <a:t>ebx</a:t>
            </a:r>
            <a:endParaRPr lang="en-US" sz="1400" b="1" dirty="0">
              <a:solidFill>
                <a:schemeClr val="tx1"/>
              </a:solidFill>
              <a:latin typeface="Courier New" pitchFamily="49" charset="0"/>
              <a:cs typeface="Courier New" pitchFamily="49" charset="0"/>
            </a:endParaRPr>
          </a:p>
        </p:txBody>
      </p:sp>
      <p:sp>
        <p:nvSpPr>
          <p:cNvPr id="35" name="Rectangle 34">
            <a:extLst>
              <a:ext uri="{FF2B5EF4-FFF2-40B4-BE49-F238E27FC236}">
                <a16:creationId xmlns:a16="http://schemas.microsoft.com/office/drawing/2014/main" id="{EEA19558-1596-2C4F-8753-A26E98ED414E}"/>
              </a:ext>
            </a:extLst>
          </p:cNvPr>
          <p:cNvSpPr/>
          <p:nvPr/>
        </p:nvSpPr>
        <p:spPr>
          <a:xfrm>
            <a:off x="68863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HANDLE_CR3</a:t>
            </a:r>
          </a:p>
        </p:txBody>
      </p:sp>
      <p:sp>
        <p:nvSpPr>
          <p:cNvPr id="36" name="Rectangle 35">
            <a:extLst>
              <a:ext uri="{FF2B5EF4-FFF2-40B4-BE49-F238E27FC236}">
                <a16:creationId xmlns:a16="http://schemas.microsoft.com/office/drawing/2014/main" id="{35C1513D-0AD2-DD43-803A-B7763A9119D7}"/>
              </a:ext>
            </a:extLst>
          </p:cNvPr>
          <p:cNvSpPr/>
          <p:nvPr/>
        </p:nvSpPr>
        <p:spPr>
          <a:xfrm>
            <a:off x="6886303" y="37816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1</a:t>
            </a:r>
          </a:p>
        </p:txBody>
      </p:sp>
      <p:cxnSp>
        <p:nvCxnSpPr>
          <p:cNvPr id="37" name="Straight Connector 36">
            <a:extLst>
              <a:ext uri="{FF2B5EF4-FFF2-40B4-BE49-F238E27FC236}">
                <a16:creationId xmlns:a16="http://schemas.microsoft.com/office/drawing/2014/main" id="{A4ACB4ED-B452-8C40-80D8-F7D0ADFBD935}"/>
              </a:ext>
            </a:extLst>
          </p:cNvPr>
          <p:cNvCxnSpPr/>
          <p:nvPr/>
        </p:nvCxnSpPr>
        <p:spPr>
          <a:xfrm rot="5400000">
            <a:off x="5058297" y="3781697"/>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E3D6D2-8DC0-B84C-AA22-FE08A39B1A7D}"/>
              </a:ext>
            </a:extLst>
          </p:cNvPr>
          <p:cNvCxnSpPr/>
          <p:nvPr/>
        </p:nvCxnSpPr>
        <p:spPr>
          <a:xfrm rot="5400000">
            <a:off x="7268097" y="3780903"/>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8AD23A7-0697-4043-ADA5-46D1C6B35BC0}"/>
              </a:ext>
            </a:extLst>
          </p:cNvPr>
          <p:cNvSpPr/>
          <p:nvPr/>
        </p:nvSpPr>
        <p:spPr>
          <a:xfrm>
            <a:off x="6886303" y="4086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test  [CPU_IRQ], 1</a:t>
            </a:r>
          </a:p>
        </p:txBody>
      </p:sp>
      <p:sp>
        <p:nvSpPr>
          <p:cNvPr id="40" name="Rectangle 39">
            <a:extLst>
              <a:ext uri="{FF2B5EF4-FFF2-40B4-BE49-F238E27FC236}">
                <a16:creationId xmlns:a16="http://schemas.microsoft.com/office/drawing/2014/main" id="{E8D31AAB-C031-6E4C-A42A-164669EB92DE}"/>
              </a:ext>
            </a:extLst>
          </p:cNvPr>
          <p:cNvSpPr/>
          <p:nvPr/>
        </p:nvSpPr>
        <p:spPr>
          <a:xfrm>
            <a:off x="6886303" y="43912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jne</a:t>
            </a:r>
            <a:endParaRPr lang="en-US" sz="1400" b="1" dirty="0">
              <a:solidFill>
                <a:schemeClr val="tx1"/>
              </a:solidFill>
              <a:latin typeface="Courier New" pitchFamily="49" charset="0"/>
              <a:cs typeface="Courier New" pitchFamily="49" charset="0"/>
            </a:endParaRPr>
          </a:p>
        </p:txBody>
      </p:sp>
      <p:sp>
        <p:nvSpPr>
          <p:cNvPr id="41" name="Rectangle 40">
            <a:extLst>
              <a:ext uri="{FF2B5EF4-FFF2-40B4-BE49-F238E27FC236}">
                <a16:creationId xmlns:a16="http://schemas.microsoft.com/office/drawing/2014/main" id="{D68603E1-2BE5-4948-959D-AA28AA31A1B5}"/>
              </a:ext>
            </a:extLst>
          </p:cNvPr>
          <p:cNvSpPr/>
          <p:nvPr/>
        </p:nvSpPr>
        <p:spPr>
          <a:xfrm>
            <a:off x="6886303" y="46960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HANDLE_INTS</a:t>
            </a:r>
          </a:p>
        </p:txBody>
      </p:sp>
      <p:sp>
        <p:nvSpPr>
          <p:cNvPr id="42" name="Rectangle 41">
            <a:extLst>
              <a:ext uri="{FF2B5EF4-FFF2-40B4-BE49-F238E27FC236}">
                <a16:creationId xmlns:a16="http://schemas.microsoft.com/office/drawing/2014/main" id="{8DE47D95-75C5-C040-821E-72F29B832EB6}"/>
              </a:ext>
            </a:extLst>
          </p:cNvPr>
          <p:cNvSpPr/>
          <p:nvPr/>
        </p:nvSpPr>
        <p:spPr>
          <a:xfrm>
            <a:off x="6886303" y="5000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jmp</a:t>
            </a:r>
            <a:r>
              <a:rPr lang="en-US" sz="1400" b="1" dirty="0">
                <a:solidFill>
                  <a:schemeClr val="tx1"/>
                </a:solidFill>
                <a:latin typeface="Courier New" pitchFamily="49" charset="0"/>
                <a:cs typeface="Courier New" pitchFamily="49" charset="0"/>
              </a:rPr>
              <a:t>   HANDLE_RET</a:t>
            </a:r>
          </a:p>
        </p:txBody>
      </p:sp>
      <p:sp>
        <p:nvSpPr>
          <p:cNvPr id="43" name="Rectangle 42">
            <a:extLst>
              <a:ext uri="{FF2B5EF4-FFF2-40B4-BE49-F238E27FC236}">
                <a16:creationId xmlns:a16="http://schemas.microsoft.com/office/drawing/2014/main" id="{127F1BF6-C714-4E4B-8B02-53FC1B94E01C}"/>
              </a:ext>
            </a:extLst>
          </p:cNvPr>
          <p:cNvSpPr/>
          <p:nvPr/>
        </p:nvSpPr>
        <p:spPr>
          <a:xfrm>
            <a:off x="9400903" y="2257697"/>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p>
        </p:txBody>
      </p:sp>
      <p:sp>
        <p:nvSpPr>
          <p:cNvPr id="44" name="TextBox 43">
            <a:extLst>
              <a:ext uri="{FF2B5EF4-FFF2-40B4-BE49-F238E27FC236}">
                <a16:creationId xmlns:a16="http://schemas.microsoft.com/office/drawing/2014/main" id="{5CA6E6AE-F93E-C44E-AD9F-7B26EF60077C}"/>
              </a:ext>
            </a:extLst>
          </p:cNvPr>
          <p:cNvSpPr txBox="1"/>
          <p:nvPr/>
        </p:nvSpPr>
        <p:spPr>
          <a:xfrm>
            <a:off x="3618927" y="1495697"/>
            <a:ext cx="1276953" cy="369332"/>
          </a:xfrm>
          <a:prstGeom prst="rect">
            <a:avLst/>
          </a:prstGeom>
          <a:noFill/>
        </p:spPr>
        <p:txBody>
          <a:bodyPr wrap="none" rtlCol="0">
            <a:spAutoFit/>
          </a:bodyPr>
          <a:lstStyle/>
          <a:p>
            <a:pPr algn="ctr"/>
            <a:r>
              <a:rPr lang="en-US" b="1" dirty="0"/>
              <a:t>Guest Code</a:t>
            </a:r>
          </a:p>
        </p:txBody>
      </p:sp>
      <p:sp>
        <p:nvSpPr>
          <p:cNvPr id="45" name="TextBox 44">
            <a:extLst>
              <a:ext uri="{FF2B5EF4-FFF2-40B4-BE49-F238E27FC236}">
                <a16:creationId xmlns:a16="http://schemas.microsoft.com/office/drawing/2014/main" id="{6C5B4D72-DFB0-9241-A8DD-1B9B494840B8}"/>
              </a:ext>
            </a:extLst>
          </p:cNvPr>
          <p:cNvSpPr txBox="1"/>
          <p:nvPr/>
        </p:nvSpPr>
        <p:spPr>
          <a:xfrm>
            <a:off x="7057999" y="1495697"/>
            <a:ext cx="1866408" cy="369332"/>
          </a:xfrm>
          <a:prstGeom prst="rect">
            <a:avLst/>
          </a:prstGeom>
          <a:noFill/>
        </p:spPr>
        <p:txBody>
          <a:bodyPr wrap="none" rtlCol="0">
            <a:spAutoFit/>
          </a:bodyPr>
          <a:lstStyle/>
          <a:p>
            <a:pPr algn="ctr"/>
            <a:r>
              <a:rPr lang="en-US" b="1" dirty="0"/>
              <a:t>Translation Cache</a:t>
            </a:r>
          </a:p>
        </p:txBody>
      </p:sp>
      <p:sp>
        <p:nvSpPr>
          <p:cNvPr id="46" name="Right Arrow 45">
            <a:extLst>
              <a:ext uri="{FF2B5EF4-FFF2-40B4-BE49-F238E27FC236}">
                <a16:creationId xmlns:a16="http://schemas.microsoft.com/office/drawing/2014/main" id="{BE2DCB08-AED1-9642-97E2-AD72974D751D}"/>
              </a:ext>
            </a:extLst>
          </p:cNvPr>
          <p:cNvSpPr/>
          <p:nvPr/>
        </p:nvSpPr>
        <p:spPr>
          <a:xfrm>
            <a:off x="9096103" y="5077097"/>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7" name="Left-Right Arrow 46">
            <a:extLst>
              <a:ext uri="{FF2B5EF4-FFF2-40B4-BE49-F238E27FC236}">
                <a16:creationId xmlns:a16="http://schemas.microsoft.com/office/drawing/2014/main" id="{3675DF01-BA23-F948-AFAE-00BFC22736B4}"/>
              </a:ext>
            </a:extLst>
          </p:cNvPr>
          <p:cNvSpPr/>
          <p:nvPr/>
        </p:nvSpPr>
        <p:spPr>
          <a:xfrm>
            <a:off x="9096103" y="47722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8" name="Left-Right Arrow 47">
            <a:extLst>
              <a:ext uri="{FF2B5EF4-FFF2-40B4-BE49-F238E27FC236}">
                <a16:creationId xmlns:a16="http://schemas.microsoft.com/office/drawing/2014/main" id="{8321CF38-EDCE-5344-8968-227C6F66B195}"/>
              </a:ext>
            </a:extLst>
          </p:cNvPr>
          <p:cNvSpPr/>
          <p:nvPr/>
        </p:nvSpPr>
        <p:spPr>
          <a:xfrm>
            <a:off x="9096103" y="35530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49" name="Elbow Connector 48">
            <a:extLst>
              <a:ext uri="{FF2B5EF4-FFF2-40B4-BE49-F238E27FC236}">
                <a16:creationId xmlns:a16="http://schemas.microsoft.com/office/drawing/2014/main" id="{6951C81E-D2A0-2F40-86D9-BEF5569842B8}"/>
              </a:ext>
            </a:extLst>
          </p:cNvPr>
          <p:cNvCxnSpPr/>
          <p:nvPr/>
        </p:nvCxnSpPr>
        <p:spPr>
          <a:xfrm>
            <a:off x="7648303" y="4543697"/>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Right Arrow 49">
            <a:extLst>
              <a:ext uri="{FF2B5EF4-FFF2-40B4-BE49-F238E27FC236}">
                <a16:creationId xmlns:a16="http://schemas.microsoft.com/office/drawing/2014/main" id="{FEAF750D-1345-4B48-B800-547305362296}"/>
              </a:ext>
            </a:extLst>
          </p:cNvPr>
          <p:cNvSpPr/>
          <p:nvPr/>
        </p:nvSpPr>
        <p:spPr>
          <a:xfrm flipH="1">
            <a:off x="9074330" y="2333897"/>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51" name="TextBox 50">
            <a:extLst>
              <a:ext uri="{FF2B5EF4-FFF2-40B4-BE49-F238E27FC236}">
                <a16:creationId xmlns:a16="http://schemas.microsoft.com/office/drawing/2014/main" id="{6BAB90E8-7528-B042-B729-3491FF21355D}"/>
              </a:ext>
            </a:extLst>
          </p:cNvPr>
          <p:cNvSpPr txBox="1"/>
          <p:nvPr/>
        </p:nvSpPr>
        <p:spPr>
          <a:xfrm>
            <a:off x="803963" y="6305005"/>
            <a:ext cx="2122696" cy="246221"/>
          </a:xfrm>
          <a:prstGeom prst="rect">
            <a:avLst/>
          </a:prstGeom>
          <a:noFill/>
        </p:spPr>
        <p:txBody>
          <a:bodyPr wrap="none" rtlCol="0">
            <a:spAutoFit/>
          </a:bodyPr>
          <a:lstStyle/>
          <a:p>
            <a:r>
              <a:rPr lang="en-US" sz="1000" dirty="0"/>
              <a:t>Courtesy Scott Define VMware </a:t>
            </a:r>
            <a:r>
              <a:rPr lang="en-US" sz="1000" dirty="0" err="1"/>
              <a:t>Inc</a:t>
            </a:r>
            <a:endParaRPr lang="en-US" sz="1000" dirty="0"/>
          </a:p>
        </p:txBody>
      </p:sp>
    </p:spTree>
    <p:extLst>
      <p:ext uri="{BB962C8B-B14F-4D97-AF65-F5344CB8AC3E}">
        <p14:creationId xmlns:p14="http://schemas.microsoft.com/office/powerpoint/2010/main" val="236451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VM</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AWS uses different configurations that use Xen</a:t>
            </a:r>
          </a:p>
          <a:p>
            <a:pPr>
              <a:defRPr/>
            </a:pPr>
            <a:r>
              <a:rPr lang="en-US" dirty="0"/>
              <a:t>AWS Nitro – a hypervisor based on KVM</a:t>
            </a:r>
          </a:p>
          <a:p>
            <a:pPr>
              <a:defRPr/>
            </a:pPr>
            <a:r>
              <a:rPr lang="en-US" dirty="0"/>
              <a:t>AWS also offers actual ”bare metal” machines – with no virtualization</a:t>
            </a:r>
          </a:p>
          <a:p>
            <a:pPr>
              <a:defRPr/>
            </a:pPr>
            <a:r>
              <a:rPr lang="en-US" dirty="0"/>
              <a:t>Different VM types are represented by AMIs that are either</a:t>
            </a:r>
          </a:p>
          <a:p>
            <a:pPr lvl="1">
              <a:defRPr/>
            </a:pPr>
            <a:r>
              <a:rPr lang="en-US" dirty="0"/>
              <a:t>PV </a:t>
            </a:r>
            <a:r>
              <a:rPr lang="en-US" dirty="0" err="1"/>
              <a:t>paravirtual</a:t>
            </a:r>
            <a:r>
              <a:rPr lang="en-US" dirty="0"/>
              <a:t> (Linux only)</a:t>
            </a:r>
          </a:p>
          <a:p>
            <a:pPr lvl="1">
              <a:defRPr/>
            </a:pPr>
            <a:r>
              <a:rPr lang="en-US" dirty="0"/>
              <a:t>HVM hardware virtual machine (Linux and Windows)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05977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and Security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Hypervisor security</a:t>
            </a:r>
          </a:p>
          <a:p>
            <a:pPr lvl="1">
              <a:defRPr/>
            </a:pPr>
            <a:r>
              <a:rPr lang="en-US" dirty="0"/>
              <a:t>Hypervisor, applications, drivers and libraries are loaded in randomized memory locations to stop </a:t>
            </a:r>
            <a:r>
              <a:rPr lang="en-US" dirty="0" err="1"/>
              <a:t>exploites</a:t>
            </a:r>
            <a:endParaRPr lang="en-US" dirty="0"/>
          </a:p>
          <a:p>
            <a:pPr lvl="1">
              <a:defRPr/>
            </a:pPr>
            <a:r>
              <a:rPr lang="en-US" dirty="0"/>
              <a:t>VMWare uses digital signatures to verify modules drivers and applications – much as iOS and Android do</a:t>
            </a:r>
          </a:p>
          <a:p>
            <a:pPr lvl="1">
              <a:defRPr/>
            </a:pPr>
            <a:r>
              <a:rPr lang="en-US" dirty="0"/>
              <a:t>However – Hypervisor represents an “attack surface” not present in native OSs and so they are subject to vulnerabilities</a:t>
            </a:r>
          </a:p>
          <a:p>
            <a:pPr>
              <a:defRPr/>
            </a:pPr>
            <a:r>
              <a:rPr lang="en-US" dirty="0"/>
              <a:t>Virtualized OS</a:t>
            </a:r>
          </a:p>
          <a:p>
            <a:pPr lvl="1">
              <a:defRPr/>
            </a:pPr>
            <a:r>
              <a:rPr lang="en-US" dirty="0"/>
              <a:t>Same vulnerabilities as a non-virtualized OS </a:t>
            </a:r>
          </a:p>
          <a:p>
            <a:pPr>
              <a:defRPr/>
            </a:pPr>
            <a:r>
              <a:rPr lang="en-US" dirty="0"/>
              <a:t>VM to VM</a:t>
            </a:r>
          </a:p>
          <a:p>
            <a:pPr lvl="1">
              <a:defRPr/>
            </a:pPr>
            <a:r>
              <a:rPr lang="en-US" dirty="0"/>
              <a:t>Theoretically possible to access memory in one VM from another but very hard to do</a:t>
            </a:r>
          </a:p>
          <a:p>
            <a:pPr>
              <a:defRPr/>
            </a:pPr>
            <a:r>
              <a:rPr lang="en-US" dirty="0"/>
              <a:t>AWS itself introduces security vulnerabilities – e.g. access to keys, usernames and passwords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02443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virtualization</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Web Server</a:t>
            </a:r>
          </a:p>
          <a:p>
            <a:pPr lvl="1">
              <a:defRPr/>
            </a:pPr>
            <a:r>
              <a:rPr lang="en-US" dirty="0"/>
              <a:t>Virtual hosts using a different hostname, configuration file</a:t>
            </a:r>
          </a:p>
          <a:p>
            <a:pPr>
              <a:defRPr/>
            </a:pPr>
            <a:r>
              <a:rPr lang="en-US" dirty="0"/>
              <a:t>Virtual Environments</a:t>
            </a:r>
          </a:p>
          <a:p>
            <a:pPr lvl="1">
              <a:defRPr/>
            </a:pPr>
            <a:r>
              <a:rPr lang="en-US" dirty="0"/>
              <a:t>Java, Python and Ruby amongst others have the ability to configure separate versions of language and libraries</a:t>
            </a:r>
          </a:p>
          <a:p>
            <a:pPr>
              <a:defRPr/>
            </a:pPr>
            <a:r>
              <a:rPr lang="en-US" dirty="0"/>
              <a:t>Containers</a:t>
            </a:r>
          </a:p>
          <a:p>
            <a:pPr lvl="1">
              <a:defRPr/>
            </a:pPr>
            <a:r>
              <a:rPr lang="en-US" dirty="0"/>
              <a:t>Like VMs but run in user space and packages binaries and libraries</a:t>
            </a:r>
          </a:p>
          <a:p>
            <a:pPr lvl="1">
              <a:defRPr/>
            </a:pPr>
            <a:r>
              <a:rPr lang="en-US" dirty="0"/>
              <a:t>Docker, Kubernetes, AWS Containers (Docker)</a:t>
            </a:r>
          </a:p>
          <a:p>
            <a:pPr>
              <a:defRPr/>
            </a:pPr>
            <a:r>
              <a:rPr lang="en-US" dirty="0" err="1"/>
              <a:t>Serverless</a:t>
            </a:r>
            <a:r>
              <a:rPr lang="en-US" dirty="0"/>
              <a:t> Environments</a:t>
            </a:r>
          </a:p>
          <a:p>
            <a:pPr lvl="1">
              <a:defRPr/>
            </a:pPr>
            <a:r>
              <a:rPr lang="en-US" dirty="0"/>
              <a:t>Code is executed in response to an event, including HTTP</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315484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Containers are cut down VMs used to execute code in a isolated environment </a:t>
            </a:r>
          </a:p>
          <a:p>
            <a:pPr>
              <a:defRPr/>
            </a:pPr>
            <a:r>
              <a:rPr lang="en-US" dirty="0"/>
              <a:t>Docker</a:t>
            </a:r>
          </a:p>
          <a:p>
            <a:pPr lvl="1">
              <a:defRPr/>
            </a:pPr>
            <a:r>
              <a:rPr lang="en-US" dirty="0"/>
              <a:t>Originally based on Linux Containers (LXC) but now on </a:t>
            </a:r>
            <a:r>
              <a:rPr lang="en-US" dirty="0" err="1"/>
              <a:t>runC</a:t>
            </a:r>
            <a:endParaRPr lang="en-US" dirty="0"/>
          </a:p>
          <a:p>
            <a:pPr lvl="1">
              <a:defRPr/>
            </a:pPr>
            <a:r>
              <a:rPr lang="en-US" dirty="0"/>
              <a:t>All Docker containers use the same underlying OS but present various parts of the OS as if they were dedicated to the running system</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60004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Content Placeholder 2"/>
          <p:cNvSpPr>
            <a:spLocks noGrp="1"/>
          </p:cNvSpPr>
          <p:nvPr>
            <p:ph idx="1"/>
          </p:nvPr>
        </p:nvSpPr>
        <p:spPr>
          <a:xfrm>
            <a:off x="708409" y="1690688"/>
            <a:ext cx="6553003" cy="4532312"/>
          </a:xfrm>
        </p:spPr>
        <p:txBody>
          <a:bodyPr>
            <a:normAutofit lnSpcReduction="10000"/>
          </a:bodyPr>
          <a:lstStyle/>
          <a:p>
            <a:pPr>
              <a:defRPr/>
            </a:pPr>
            <a:r>
              <a:rPr lang="en-US" dirty="0"/>
              <a:t>Server (</a:t>
            </a:r>
            <a:r>
              <a:rPr lang="en-US" dirty="0" err="1"/>
              <a:t>dockerd</a:t>
            </a:r>
            <a:r>
              <a:rPr lang="en-US" dirty="0"/>
              <a:t>) long running daemon process</a:t>
            </a:r>
          </a:p>
          <a:p>
            <a:pPr lvl="1">
              <a:defRPr/>
            </a:pPr>
            <a:r>
              <a:rPr lang="en-US" dirty="0"/>
              <a:t>Manages data, network, processes, communication, </a:t>
            </a:r>
            <a:r>
              <a:rPr lang="en-US" dirty="0" err="1"/>
              <a:t>etc</a:t>
            </a:r>
            <a:endParaRPr lang="en-US" dirty="0"/>
          </a:p>
          <a:p>
            <a:pPr>
              <a:defRPr/>
            </a:pPr>
            <a:r>
              <a:rPr lang="en-US" dirty="0"/>
              <a:t>REST API used to communicate with server</a:t>
            </a:r>
          </a:p>
          <a:p>
            <a:pPr>
              <a:defRPr/>
            </a:pPr>
            <a:r>
              <a:rPr lang="en-US" dirty="0"/>
              <a:t>CLI to execute docker containers</a:t>
            </a:r>
          </a:p>
          <a:p>
            <a:pPr>
              <a:defRPr/>
            </a:pPr>
            <a:r>
              <a:rPr lang="en-US" dirty="0"/>
              <a:t>Instructions for creating a container is placed in an image</a:t>
            </a:r>
          </a:p>
          <a:p>
            <a:pPr>
              <a:defRPr/>
            </a:pPr>
            <a:r>
              <a:rPr lang="en-US" dirty="0"/>
              <a:t>Services orchestrate docker containers in swarms</a:t>
            </a:r>
          </a:p>
          <a:p>
            <a:pPr marL="0" indent="0">
              <a:buNone/>
              <a:defRPr/>
            </a:pPr>
            <a:endParaRPr lang="en-US" dirty="0"/>
          </a:p>
        </p:txBody>
      </p:sp>
      <p:pic>
        <p:nvPicPr>
          <p:cNvPr id="4" name="Picture 3">
            <a:extLst>
              <a:ext uri="{FF2B5EF4-FFF2-40B4-BE49-F238E27FC236}">
                <a16:creationId xmlns:a16="http://schemas.microsoft.com/office/drawing/2014/main" id="{64DC06B9-0D78-9F48-9296-6728BA66A415}"/>
              </a:ext>
            </a:extLst>
          </p:cNvPr>
          <p:cNvPicPr>
            <a:picLocks noChangeAspect="1"/>
          </p:cNvPicPr>
          <p:nvPr/>
        </p:nvPicPr>
        <p:blipFill>
          <a:blip r:embed="rId3"/>
          <a:stretch>
            <a:fillRect/>
          </a:stretch>
        </p:blipFill>
        <p:spPr>
          <a:xfrm>
            <a:off x="7394430" y="2901930"/>
            <a:ext cx="4566557" cy="3564142"/>
          </a:xfrm>
          <a:prstGeom prst="rect">
            <a:avLst/>
          </a:prstGeom>
        </p:spPr>
      </p:pic>
    </p:spTree>
    <p:extLst>
      <p:ext uri="{BB962C8B-B14F-4D97-AF65-F5344CB8AC3E}">
        <p14:creationId xmlns:p14="http://schemas.microsoft.com/office/powerpoint/2010/main" val="345718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4" name="Picture 3">
            <a:extLst>
              <a:ext uri="{FF2B5EF4-FFF2-40B4-BE49-F238E27FC236}">
                <a16:creationId xmlns:a16="http://schemas.microsoft.com/office/drawing/2014/main" id="{544854EA-1890-F04F-9388-E52A80D18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22808"/>
            <a:ext cx="9912662" cy="5000192"/>
          </a:xfrm>
          <a:prstGeom prst="rect">
            <a:avLst/>
          </a:prstGeom>
        </p:spPr>
      </p:pic>
    </p:spTree>
    <p:extLst>
      <p:ext uri="{BB962C8B-B14F-4D97-AF65-F5344CB8AC3E}">
        <p14:creationId xmlns:p14="http://schemas.microsoft.com/office/powerpoint/2010/main" val="199047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pic>
        <p:nvPicPr>
          <p:cNvPr id="7" name="Content Placeholder 6">
            <a:extLst>
              <a:ext uri="{FF2B5EF4-FFF2-40B4-BE49-F238E27FC236}">
                <a16:creationId xmlns:a16="http://schemas.microsoft.com/office/drawing/2014/main" id="{0C32AE69-EE78-914B-81A7-ED493A999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553" y="1254486"/>
            <a:ext cx="9407847" cy="4757377"/>
          </a:xfrm>
        </p:spPr>
      </p:pic>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17</a:t>
            </a:fld>
            <a:endParaRPr lang="en-GB"/>
          </a:p>
        </p:txBody>
      </p:sp>
    </p:spTree>
    <p:extLst>
      <p:ext uri="{BB962C8B-B14F-4D97-AF65-F5344CB8AC3E}">
        <p14:creationId xmlns:p14="http://schemas.microsoft.com/office/powerpoint/2010/main" val="896831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18</a:t>
            </a:fld>
            <a:endParaRPr lang="en-GB"/>
          </a:p>
        </p:txBody>
      </p:sp>
      <p:pic>
        <p:nvPicPr>
          <p:cNvPr id="9" name="Content Placeholder 8">
            <a:extLst>
              <a:ext uri="{FF2B5EF4-FFF2-40B4-BE49-F238E27FC236}">
                <a16:creationId xmlns:a16="http://schemas.microsoft.com/office/drawing/2014/main" id="{C5E1C803-F78A-CC43-A395-8F0CBF0EF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490" y="972457"/>
            <a:ext cx="10165310" cy="5115606"/>
          </a:xfrm>
        </p:spPr>
      </p:pic>
    </p:spTree>
    <p:extLst>
      <p:ext uri="{BB962C8B-B14F-4D97-AF65-F5344CB8AC3E}">
        <p14:creationId xmlns:p14="http://schemas.microsoft.com/office/powerpoint/2010/main" val="341268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Docker Registry</a:t>
            </a:r>
          </a:p>
          <a:p>
            <a:pPr lvl="1">
              <a:defRPr/>
            </a:pPr>
            <a:r>
              <a:rPr lang="en-US" dirty="0"/>
              <a:t>Contains Docker Images</a:t>
            </a:r>
          </a:p>
          <a:p>
            <a:pPr lvl="2">
              <a:defRPr/>
            </a:pPr>
            <a:r>
              <a:rPr lang="en-US" dirty="0"/>
              <a:t>Instructions to create a Docker Container</a:t>
            </a:r>
          </a:p>
          <a:p>
            <a:pPr lvl="2">
              <a:defRPr/>
            </a:pPr>
            <a:r>
              <a:rPr lang="en-US" dirty="0"/>
              <a:t>Images provide applications, libraries and operating system files </a:t>
            </a:r>
          </a:p>
          <a:p>
            <a:pPr lvl="1">
              <a:defRPr/>
            </a:pPr>
            <a:r>
              <a:rPr lang="en-US" dirty="0"/>
              <a:t>Docker Images can be pulled down to Docker Host</a:t>
            </a:r>
          </a:p>
          <a:p>
            <a:pPr>
              <a:defRPr/>
            </a:pPr>
            <a:r>
              <a:rPr lang="en-US" dirty="0"/>
              <a:t>Docker Host</a:t>
            </a:r>
          </a:p>
          <a:p>
            <a:pPr lvl="1">
              <a:defRPr/>
            </a:pPr>
            <a:r>
              <a:rPr lang="en-US" dirty="0"/>
              <a:t>Host running the containers</a:t>
            </a:r>
          </a:p>
          <a:p>
            <a:pPr lvl="1">
              <a:defRPr/>
            </a:pPr>
            <a:r>
              <a:rPr lang="en-US" dirty="0"/>
              <a:t>Docker daemon – server process that manages the Docker containers</a:t>
            </a:r>
          </a:p>
          <a:p>
            <a:pPr>
              <a:defRPr/>
            </a:pPr>
            <a:r>
              <a:rPr lang="en-US" dirty="0"/>
              <a:t>Docker Client</a:t>
            </a:r>
          </a:p>
          <a:p>
            <a:pPr lvl="1">
              <a:defRPr/>
            </a:pPr>
            <a:r>
              <a:rPr lang="en-US" dirty="0"/>
              <a:t>Client app that allows users to issue Docker commands</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38104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7BB-F134-BF4E-969B-FFFB27A55DE7}"/>
              </a:ext>
            </a:extLst>
          </p:cNvPr>
          <p:cNvSpPr>
            <a:spLocks noGrp="1"/>
          </p:cNvSpPr>
          <p:nvPr>
            <p:ph type="title"/>
          </p:nvPr>
        </p:nvSpPr>
        <p:spPr/>
        <p:txBody>
          <a:bodyPr/>
          <a:lstStyle/>
          <a:p>
            <a:r>
              <a:rPr lang="en-US" dirty="0"/>
              <a:t>Reading list</a:t>
            </a:r>
          </a:p>
        </p:txBody>
      </p:sp>
      <p:sp>
        <p:nvSpPr>
          <p:cNvPr id="3" name="Content Placeholder 2">
            <a:extLst>
              <a:ext uri="{FF2B5EF4-FFF2-40B4-BE49-F238E27FC236}">
                <a16:creationId xmlns:a16="http://schemas.microsoft.com/office/drawing/2014/main" id="{5F61FE91-ED0E-864D-A056-87F12C157EC2}"/>
              </a:ext>
            </a:extLst>
          </p:cNvPr>
          <p:cNvSpPr>
            <a:spLocks noGrp="1"/>
          </p:cNvSpPr>
          <p:nvPr>
            <p:ph idx="1"/>
          </p:nvPr>
        </p:nvSpPr>
        <p:spPr/>
        <p:txBody>
          <a:bodyPr/>
          <a:lstStyle/>
          <a:p>
            <a:r>
              <a:rPr lang="en-US" dirty="0"/>
              <a:t>Docker overview: </a:t>
            </a:r>
            <a:r>
              <a:rPr lang="en-US" dirty="0">
                <a:hlinkClick r:id="rId2"/>
              </a:rPr>
              <a:t>https://docs.docker.com/v17.09/engine/docker-overview/#what-can-i-use-docker-for</a:t>
            </a:r>
            <a:endParaRPr lang="en-US" dirty="0"/>
          </a:p>
          <a:p>
            <a:r>
              <a:rPr lang="en-US" dirty="0"/>
              <a:t>ECS, ECR and </a:t>
            </a:r>
            <a:r>
              <a:rPr lang="en-US" dirty="0" err="1"/>
              <a:t>Fargate</a:t>
            </a:r>
            <a:r>
              <a:rPr lang="en-US" dirty="0"/>
              <a:t>: </a:t>
            </a:r>
            <a:r>
              <a:rPr lang="en-US" dirty="0">
                <a:hlinkClick r:id="rId3"/>
              </a:rPr>
              <a:t>https://docs.aws.amazon.com/AmazonECS/latest/developerguide/Welcome.html</a:t>
            </a:r>
            <a:endParaRPr lang="en-US" dirty="0"/>
          </a:p>
          <a:p>
            <a:r>
              <a:rPr lang="en-US" dirty="0"/>
              <a:t>Lambda: </a:t>
            </a:r>
            <a:r>
              <a:rPr lang="en-US" dirty="0">
                <a:hlinkClick r:id="rId4"/>
              </a:rPr>
              <a:t>https://docs.aws.amazon.com/lambda/latest/dg/welcome.html</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292491DB-1DE9-E047-863F-CC096D022D3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DF9973A-860E-6F44-8507-5E3540E6CA12}"/>
              </a:ext>
            </a:extLst>
          </p:cNvPr>
          <p:cNvSpPr>
            <a:spLocks noGrp="1"/>
          </p:cNvSpPr>
          <p:nvPr>
            <p:ph type="sldNum" sz="quarter" idx="12"/>
          </p:nvPr>
        </p:nvSpPr>
        <p:spPr/>
        <p:txBody>
          <a:bodyPr/>
          <a:lstStyle/>
          <a:p>
            <a:fld id="{05072F42-4DFA-4725-86F9-7594E4AB4EB5}" type="slidenum">
              <a:rPr lang="en-GB" smtClean="0"/>
              <a:pPr/>
              <a:t>2</a:t>
            </a:fld>
            <a:endParaRPr lang="en-GB"/>
          </a:p>
        </p:txBody>
      </p:sp>
    </p:spTree>
    <p:extLst>
      <p:ext uri="{BB962C8B-B14F-4D97-AF65-F5344CB8AC3E}">
        <p14:creationId xmlns:p14="http://schemas.microsoft.com/office/powerpoint/2010/main" val="173649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underlying technology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Linux namespaces provide isolation:</a:t>
            </a:r>
          </a:p>
          <a:p>
            <a:pPr lvl="1">
              <a:defRPr/>
            </a:pPr>
            <a:r>
              <a:rPr lang="en-US" dirty="0"/>
              <a:t>Process isolation: </a:t>
            </a:r>
            <a:r>
              <a:rPr lang="en-US" dirty="0" err="1"/>
              <a:t>pid</a:t>
            </a:r>
            <a:r>
              <a:rPr lang="en-US" dirty="0"/>
              <a:t> namespace</a:t>
            </a:r>
          </a:p>
          <a:p>
            <a:pPr lvl="1">
              <a:defRPr/>
            </a:pPr>
            <a:r>
              <a:rPr lang="en-US" dirty="0"/>
              <a:t>Network interfaces: net namespace</a:t>
            </a:r>
          </a:p>
          <a:p>
            <a:pPr lvl="1">
              <a:defRPr/>
            </a:pPr>
            <a:r>
              <a:rPr lang="en-US" dirty="0" err="1"/>
              <a:t>Interprocess</a:t>
            </a:r>
            <a:r>
              <a:rPr lang="en-US" dirty="0"/>
              <a:t> communication: </a:t>
            </a:r>
            <a:r>
              <a:rPr lang="en-US" dirty="0" err="1"/>
              <a:t>ipc</a:t>
            </a:r>
            <a:r>
              <a:rPr lang="en-US" dirty="0"/>
              <a:t> namespace</a:t>
            </a:r>
          </a:p>
          <a:p>
            <a:pPr lvl="1">
              <a:defRPr/>
            </a:pPr>
            <a:r>
              <a:rPr lang="en-US" dirty="0"/>
              <a:t>Filesystem: </a:t>
            </a:r>
            <a:r>
              <a:rPr lang="en-US" dirty="0" err="1"/>
              <a:t>mnt</a:t>
            </a:r>
            <a:r>
              <a:rPr lang="en-US" dirty="0"/>
              <a:t> namespace</a:t>
            </a:r>
          </a:p>
          <a:p>
            <a:pPr lvl="1">
              <a:defRPr/>
            </a:pPr>
            <a:r>
              <a:rPr lang="en-US" dirty="0"/>
              <a:t>Kernel and version identifiers: </a:t>
            </a:r>
            <a:r>
              <a:rPr lang="en-US" dirty="0" err="1"/>
              <a:t>uts</a:t>
            </a:r>
            <a:r>
              <a:rPr lang="en-US" dirty="0"/>
              <a:t> namespace</a:t>
            </a:r>
          </a:p>
          <a:p>
            <a:pPr>
              <a:defRPr/>
            </a:pPr>
            <a:r>
              <a:rPr lang="en-US" dirty="0"/>
              <a:t>Control groups (</a:t>
            </a:r>
            <a:r>
              <a:rPr lang="en-US" dirty="0" err="1"/>
              <a:t>cgroups</a:t>
            </a:r>
            <a:r>
              <a:rPr lang="en-US" dirty="0"/>
              <a:t>)</a:t>
            </a:r>
          </a:p>
          <a:p>
            <a:pPr lvl="1">
              <a:defRPr/>
            </a:pPr>
            <a:r>
              <a:rPr lang="en-US" dirty="0"/>
              <a:t>Limits resources such as CPU, memory, network bandwidth, device access control</a:t>
            </a:r>
          </a:p>
          <a:p>
            <a:pPr>
              <a:defRPr/>
            </a:pPr>
            <a:r>
              <a:rPr lang="en-US" dirty="0" err="1"/>
              <a:t>UnionFS</a:t>
            </a:r>
            <a:endParaRPr lang="en-US" dirty="0"/>
          </a:p>
          <a:p>
            <a:pPr lvl="1">
              <a:defRPr/>
            </a:pPr>
            <a:r>
              <a:rPr lang="en-US" dirty="0"/>
              <a:t>Layered files used for containers</a:t>
            </a:r>
          </a:p>
          <a:p>
            <a:pPr>
              <a:defRPr/>
            </a:pPr>
            <a:r>
              <a:rPr lang="en-US" dirty="0"/>
              <a:t>Container format</a:t>
            </a:r>
          </a:p>
          <a:p>
            <a:pPr lvl="1">
              <a:defRPr/>
            </a:pPr>
            <a:r>
              <a:rPr lang="en-US" dirty="0" err="1"/>
              <a:t>libcontainer</a:t>
            </a:r>
            <a:r>
              <a:rPr lang="en-US" dirty="0"/>
              <a:t> – Docker may use other formats in the future</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4798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Containers </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r>
              <a:rPr lang="en-AU" b="1" dirty="0"/>
              <a:t>Remember the properties of VMs? </a:t>
            </a:r>
          </a:p>
          <a:p>
            <a:r>
              <a:rPr lang="en-AU" b="1" dirty="0"/>
              <a:t>Partitioning</a:t>
            </a:r>
            <a:endParaRPr lang="en-AU" dirty="0"/>
          </a:p>
          <a:p>
            <a:pPr lvl="1"/>
            <a:r>
              <a:rPr lang="en-AU" dirty="0"/>
              <a:t>🚫 Run multiple operating systems on one physical machine.</a:t>
            </a:r>
          </a:p>
          <a:p>
            <a:pPr lvl="1"/>
            <a:r>
              <a:rPr lang="en-AU" dirty="0"/>
              <a:t>✅ Divide system resources between containers.</a:t>
            </a:r>
          </a:p>
          <a:p>
            <a:r>
              <a:rPr lang="en-AU" b="1" dirty="0"/>
              <a:t>Isolation</a:t>
            </a:r>
            <a:endParaRPr lang="en-AU" dirty="0"/>
          </a:p>
          <a:p>
            <a:pPr lvl="1"/>
            <a:r>
              <a:rPr lang="en-AU" dirty="0"/>
              <a:t>Provide fault and security isolation at the software level.</a:t>
            </a:r>
          </a:p>
          <a:p>
            <a:pPr lvl="1"/>
            <a:r>
              <a:rPr lang="en-AU" dirty="0"/>
              <a:t>Preserve performance with resource controls.</a:t>
            </a:r>
          </a:p>
          <a:p>
            <a:r>
              <a:rPr lang="en-AU" b="1" dirty="0"/>
              <a:t>Encapsulation</a:t>
            </a:r>
            <a:endParaRPr lang="en-AU" dirty="0"/>
          </a:p>
          <a:p>
            <a:pPr lvl="1"/>
            <a:r>
              <a:rPr lang="en-AU" dirty="0"/>
              <a:t>Containers not really designed to save state – they are temporary.</a:t>
            </a:r>
          </a:p>
          <a:p>
            <a:pPr lvl="1"/>
            <a:r>
              <a:rPr lang="en-AU" dirty="0"/>
              <a:t>Can create numerous instances rapidly</a:t>
            </a:r>
          </a:p>
          <a:p>
            <a:r>
              <a:rPr lang="en-AU" b="1" dirty="0"/>
              <a:t>Hardware Independence</a:t>
            </a:r>
            <a:endParaRPr lang="en-AU" dirty="0"/>
          </a:p>
          <a:p>
            <a:pPr lvl="1"/>
            <a:r>
              <a:rPr lang="en-AU" dirty="0"/>
              <a:t>Provision containers on any physical server.</a:t>
            </a:r>
          </a:p>
          <a:p>
            <a:pPr>
              <a:defRPr/>
            </a:pPr>
            <a:endParaRPr lang="en-US" dirty="0"/>
          </a:p>
        </p:txBody>
      </p:sp>
    </p:spTree>
    <p:extLst>
      <p:ext uri="{BB962C8B-B14F-4D97-AF65-F5344CB8AC3E}">
        <p14:creationId xmlns:p14="http://schemas.microsoft.com/office/powerpoint/2010/main" val="275304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ECS (Elastic Container Service)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Although Docker can be run on a client machine like a Mac or Windows, it is easier to run it on a Linux VM or AWS</a:t>
            </a:r>
          </a:p>
          <a:p>
            <a:pPr>
              <a:defRPr/>
            </a:pPr>
            <a:r>
              <a:rPr lang="en-US" dirty="0"/>
              <a:t>Hello World example</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596589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example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Create a </a:t>
            </a:r>
            <a:r>
              <a:rPr lang="en-US" dirty="0" err="1"/>
              <a:t>Dockerfile</a:t>
            </a:r>
            <a:endParaRPr lang="en-US" dirty="0"/>
          </a:p>
          <a:p>
            <a:pPr lvl="1">
              <a:defRPr/>
            </a:pPr>
            <a:r>
              <a:rPr lang="en-US" dirty="0"/>
              <a:t>FROM httpd:2.4</a:t>
            </a:r>
          </a:p>
          <a:p>
            <a:pPr lvl="1">
              <a:defRPr/>
            </a:pPr>
            <a:r>
              <a:rPr lang="en-US" dirty="0"/>
              <a:t>COPY ./public-html/ /</a:t>
            </a:r>
            <a:r>
              <a:rPr lang="en-US" dirty="0" err="1"/>
              <a:t>usr</a:t>
            </a:r>
            <a:r>
              <a:rPr lang="en-US" dirty="0"/>
              <a:t>/local/apache2/</a:t>
            </a:r>
            <a:r>
              <a:rPr lang="en-US" dirty="0" err="1"/>
              <a:t>htdocs</a:t>
            </a:r>
            <a:r>
              <a:rPr lang="en-US" dirty="0"/>
              <a:t>/</a:t>
            </a:r>
          </a:p>
          <a:p>
            <a:pPr>
              <a:defRPr/>
            </a:pPr>
            <a:r>
              <a:rPr lang="en-US" dirty="0"/>
              <a:t>Create a file </a:t>
            </a:r>
            <a:r>
              <a:rPr lang="en-US" dirty="0" err="1"/>
              <a:t>index.html</a:t>
            </a:r>
            <a:r>
              <a:rPr lang="en-US" dirty="0"/>
              <a:t> in ./public-html and add “hello world”</a:t>
            </a:r>
          </a:p>
          <a:p>
            <a:pPr>
              <a:defRPr/>
            </a:pPr>
            <a:r>
              <a:rPr lang="en-US" dirty="0" err="1"/>
              <a:t>docker</a:t>
            </a:r>
            <a:r>
              <a:rPr lang="en-US" dirty="0"/>
              <a:t> build -t my-apache2 .</a:t>
            </a:r>
          </a:p>
          <a:p>
            <a:pPr>
              <a:defRPr/>
            </a:pPr>
            <a:r>
              <a:rPr lang="en-US" dirty="0" err="1"/>
              <a:t>docker</a:t>
            </a:r>
            <a:r>
              <a:rPr lang="en-US" dirty="0"/>
              <a:t> run -</a:t>
            </a:r>
            <a:r>
              <a:rPr lang="en-US" dirty="0" err="1"/>
              <a:t>dit</a:t>
            </a:r>
            <a:r>
              <a:rPr lang="en-US" dirty="0"/>
              <a:t> -p 8080:80 --name my-app my-apache2</a:t>
            </a:r>
          </a:p>
          <a:p>
            <a:pPr>
              <a:defRPr/>
            </a:pPr>
            <a:r>
              <a:rPr lang="en-US" dirty="0"/>
              <a:t>Open browser and check hell world</a:t>
            </a:r>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27788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4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96641-1C3A-FE4D-80E2-25766B44A0B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Docker Hub</a:t>
            </a:r>
          </a:p>
        </p:txBody>
      </p:sp>
      <p:pic>
        <p:nvPicPr>
          <p:cNvPr id="7" name="Content Placeholder 6">
            <a:extLst>
              <a:ext uri="{FF2B5EF4-FFF2-40B4-BE49-F238E27FC236}">
                <a16:creationId xmlns:a16="http://schemas.microsoft.com/office/drawing/2014/main" id="{BB8E2308-62CB-F54A-98B4-AF56A85B8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1942" y="961812"/>
            <a:ext cx="6281514" cy="4930987"/>
          </a:xfrm>
          <a:prstGeom prst="rect">
            <a:avLst/>
          </a:prstGeom>
        </p:spPr>
      </p:pic>
      <p:sp>
        <p:nvSpPr>
          <p:cNvPr id="4" name="Footer Placeholder 3">
            <a:extLst>
              <a:ext uri="{FF2B5EF4-FFF2-40B4-BE49-F238E27FC236}">
                <a16:creationId xmlns:a16="http://schemas.microsoft.com/office/drawing/2014/main" id="{2CE09D83-510C-7648-A534-ACEE893BDA13}"/>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9946A909-AF70-A84D-9001-BD8AAABD708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24</a:t>
            </a:fld>
            <a:endParaRPr lang="en-US">
              <a:solidFill>
                <a:srgbClr val="898989"/>
              </a:solidFill>
              <a:latin typeface="+mn-lt"/>
            </a:endParaRPr>
          </a:p>
        </p:txBody>
      </p:sp>
    </p:spTree>
    <p:extLst>
      <p:ext uri="{BB962C8B-B14F-4D97-AF65-F5344CB8AC3E}">
        <p14:creationId xmlns:p14="http://schemas.microsoft.com/office/powerpoint/2010/main" val="148234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D4F-4248-AA44-82C1-3BEFC0714695}"/>
              </a:ext>
            </a:extLst>
          </p:cNvPr>
          <p:cNvSpPr>
            <a:spLocks noGrp="1"/>
          </p:cNvSpPr>
          <p:nvPr>
            <p:ph type="title"/>
          </p:nvPr>
        </p:nvSpPr>
        <p:spPr/>
        <p:txBody>
          <a:bodyPr/>
          <a:lstStyle/>
          <a:p>
            <a:r>
              <a:rPr lang="en-US" dirty="0"/>
              <a:t>Push to Docker Hub</a:t>
            </a:r>
          </a:p>
        </p:txBody>
      </p:sp>
      <p:sp>
        <p:nvSpPr>
          <p:cNvPr id="3" name="Content Placeholder 2">
            <a:extLst>
              <a:ext uri="{FF2B5EF4-FFF2-40B4-BE49-F238E27FC236}">
                <a16:creationId xmlns:a16="http://schemas.microsoft.com/office/drawing/2014/main" id="{5D1ED187-3094-E14A-BAAD-732026073B7C}"/>
              </a:ext>
            </a:extLst>
          </p:cNvPr>
          <p:cNvSpPr>
            <a:spLocks noGrp="1"/>
          </p:cNvSpPr>
          <p:nvPr>
            <p:ph idx="1"/>
          </p:nvPr>
        </p:nvSpPr>
        <p:spPr/>
        <p:txBody>
          <a:bodyPr/>
          <a:lstStyle/>
          <a:p>
            <a:r>
              <a:rPr lang="en-US" dirty="0"/>
              <a:t>Create a private repository on Docker Hub</a:t>
            </a:r>
          </a:p>
          <a:p>
            <a:r>
              <a:rPr lang="en-US" dirty="0"/>
              <a:t>Login to docker on command line:</a:t>
            </a:r>
          </a:p>
          <a:p>
            <a:pPr lvl="1"/>
            <a:r>
              <a:rPr lang="en-US" dirty="0"/>
              <a:t>docker login –u &lt;username&gt; -p &lt;password&gt;</a:t>
            </a:r>
          </a:p>
          <a:p>
            <a:r>
              <a:rPr lang="en-US" dirty="0"/>
              <a:t>Add tag</a:t>
            </a:r>
          </a:p>
          <a:p>
            <a:pPr lvl="1"/>
            <a:r>
              <a:rPr lang="en-US" dirty="0"/>
              <a:t>docker tag cits5503demo </a:t>
            </a:r>
            <a:r>
              <a:rPr lang="en-US" dirty="0" err="1"/>
              <a:t>dglance</a:t>
            </a:r>
            <a:r>
              <a:rPr lang="en-US" dirty="0"/>
              <a:t>/cits5503demo</a:t>
            </a:r>
          </a:p>
          <a:p>
            <a:r>
              <a:rPr lang="en-US" dirty="0"/>
              <a:t>Push to Docker Hub</a:t>
            </a:r>
          </a:p>
          <a:p>
            <a:pPr lvl="1"/>
            <a:r>
              <a:rPr lang="en-US" dirty="0"/>
              <a:t>docker push </a:t>
            </a:r>
            <a:r>
              <a:rPr lang="en-US" dirty="0" err="1"/>
              <a:t>dglance</a:t>
            </a:r>
            <a:r>
              <a:rPr lang="en-US" dirty="0"/>
              <a:t>/cits5503demo</a:t>
            </a:r>
          </a:p>
          <a:p>
            <a:r>
              <a:rPr lang="en-US" dirty="0"/>
              <a:t>Now can run using </a:t>
            </a:r>
            <a:r>
              <a:rPr lang="en-US" dirty="0" err="1"/>
              <a:t>dglance</a:t>
            </a:r>
            <a:r>
              <a:rPr lang="en-US" dirty="0"/>
              <a:t>/cits5503demo</a:t>
            </a:r>
          </a:p>
        </p:txBody>
      </p:sp>
      <p:sp>
        <p:nvSpPr>
          <p:cNvPr id="4" name="Footer Placeholder 3">
            <a:extLst>
              <a:ext uri="{FF2B5EF4-FFF2-40B4-BE49-F238E27FC236}">
                <a16:creationId xmlns:a16="http://schemas.microsoft.com/office/drawing/2014/main" id="{6402614C-5ED3-3247-A0BA-E28903F3263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9133FD2-8192-A946-ABAF-5921A3A40509}"/>
              </a:ext>
            </a:extLst>
          </p:cNvPr>
          <p:cNvSpPr>
            <a:spLocks noGrp="1"/>
          </p:cNvSpPr>
          <p:nvPr>
            <p:ph type="sldNum" sz="quarter" idx="12"/>
          </p:nvPr>
        </p:nvSpPr>
        <p:spPr/>
        <p:txBody>
          <a:bodyPr/>
          <a:lstStyle/>
          <a:p>
            <a:fld id="{05072F42-4DFA-4725-86F9-7594E4AB4EB5}" type="slidenum">
              <a:rPr lang="en-GB" smtClean="0"/>
              <a:pPr/>
              <a:t>25</a:t>
            </a:fld>
            <a:endParaRPr lang="en-GB"/>
          </a:p>
        </p:txBody>
      </p:sp>
    </p:spTree>
    <p:extLst>
      <p:ext uri="{BB962C8B-B14F-4D97-AF65-F5344CB8AC3E}">
        <p14:creationId xmlns:p14="http://schemas.microsoft.com/office/powerpoint/2010/main" val="2755224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p>
        </p:txBody>
      </p:sp>
      <p:sp>
        <p:nvSpPr>
          <p:cNvPr id="3" name="Content Placeholder 2"/>
          <p:cNvSpPr>
            <a:spLocks noGrp="1"/>
          </p:cNvSpPr>
          <p:nvPr>
            <p:ph idx="1"/>
          </p:nvPr>
        </p:nvSpPr>
        <p:spPr>
          <a:xfrm>
            <a:off x="708409" y="1690688"/>
            <a:ext cx="10645391" cy="4532312"/>
          </a:xfrm>
        </p:spPr>
        <p:txBody>
          <a:bodyPr>
            <a:normAutofit fontScale="92500" lnSpcReduction="20000"/>
          </a:bodyPr>
          <a:lstStyle/>
          <a:p>
            <a:r>
              <a:rPr lang="en-AU" dirty="0"/>
              <a:t>docker run – Runs a command in a new container.</a:t>
            </a:r>
          </a:p>
          <a:p>
            <a:r>
              <a:rPr lang="en-AU" dirty="0"/>
              <a:t>docker start – Starts one or more stopped containers</a:t>
            </a:r>
          </a:p>
          <a:p>
            <a:r>
              <a:rPr lang="en-AU" dirty="0"/>
              <a:t>docker stop – Stops one or more running containers</a:t>
            </a:r>
          </a:p>
          <a:p>
            <a:r>
              <a:rPr lang="en-AU" dirty="0"/>
              <a:t>docker build – Builds an image form a Docker file</a:t>
            </a:r>
          </a:p>
          <a:p>
            <a:r>
              <a:rPr lang="en-AU" dirty="0"/>
              <a:t>docker pull – Pulls an image or a repository from a registry</a:t>
            </a:r>
          </a:p>
          <a:p>
            <a:r>
              <a:rPr lang="en-AU" dirty="0"/>
              <a:t>docker push – Pushes an image or a repository to a registry</a:t>
            </a:r>
          </a:p>
          <a:p>
            <a:r>
              <a:rPr lang="en-AU" dirty="0"/>
              <a:t>docker export – Exports a container’s filesystem as a tar archive</a:t>
            </a:r>
          </a:p>
          <a:p>
            <a:r>
              <a:rPr lang="en-AU" dirty="0"/>
              <a:t>docker exec – Runs a command in a run-time container</a:t>
            </a:r>
          </a:p>
          <a:p>
            <a:r>
              <a:rPr lang="en-AU" dirty="0"/>
              <a:t>docker search – Searches the Docker Hub for images</a:t>
            </a:r>
          </a:p>
          <a:p>
            <a:r>
              <a:rPr lang="en-AU" dirty="0"/>
              <a:t>docker attach – Attaches to a running container</a:t>
            </a:r>
          </a:p>
          <a:p>
            <a:r>
              <a:rPr lang="en-AU" dirty="0"/>
              <a:t>docker commit – Creates a new image from a container’s changes</a:t>
            </a:r>
            <a:endParaRPr lang="en-US" dirty="0"/>
          </a:p>
          <a:p>
            <a:pPr>
              <a:defRPr/>
            </a:pPr>
            <a:endParaRPr lang="en-US"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Dockerfile</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27</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endParaRPr lang="en-AU" dirty="0"/>
          </a:p>
          <a:p>
            <a:pPr algn="l"/>
            <a:endParaRPr lang="en-US" dirty="0"/>
          </a:p>
          <a:p>
            <a:pPr algn="l"/>
            <a:r>
              <a:rPr lang="en-US" dirty="0"/>
              <a:t>FROM python:3.4-alpine</a:t>
            </a:r>
          </a:p>
          <a:p>
            <a:pPr algn="l"/>
            <a:r>
              <a:rPr lang="en-US" dirty="0"/>
              <a:t>ADD . /code</a:t>
            </a:r>
          </a:p>
          <a:p>
            <a:pPr algn="l"/>
            <a:r>
              <a:rPr lang="en-US" dirty="0"/>
              <a:t>WORKDIR /code</a:t>
            </a:r>
          </a:p>
          <a:p>
            <a:pPr algn="l"/>
            <a:r>
              <a:rPr lang="en-US" dirty="0"/>
              <a:t>RUN pip install -r </a:t>
            </a:r>
            <a:r>
              <a:rPr lang="en-US" dirty="0" err="1"/>
              <a:t>requirements.txt</a:t>
            </a:r>
            <a:endParaRPr lang="en-US" dirty="0"/>
          </a:p>
          <a:p>
            <a:pPr algn="l"/>
            <a:r>
              <a:rPr lang="en-US" dirty="0"/>
              <a:t>CMD ["python", "</a:t>
            </a:r>
            <a:r>
              <a:rPr lang="en-US" dirty="0" err="1"/>
              <a:t>app.py</a:t>
            </a:r>
            <a:r>
              <a:rPr lang="en-US" dirty="0"/>
              <a:t>"]</a:t>
            </a:r>
          </a:p>
          <a:p>
            <a:pPr algn="l"/>
            <a:endParaRPr lang="en-US" dirty="0"/>
          </a:p>
        </p:txBody>
      </p:sp>
    </p:spTree>
    <p:extLst>
      <p:ext uri="{BB962C8B-B14F-4D97-AF65-F5344CB8AC3E}">
        <p14:creationId xmlns:p14="http://schemas.microsoft.com/office/powerpoint/2010/main" val="2940580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normAutofit fontScale="90000"/>
          </a:bodyPr>
          <a:lstStyle/>
          <a:p>
            <a:r>
              <a:rPr lang="en-US" dirty="0"/>
              <a:t>Compose example</a:t>
            </a:r>
            <a:br>
              <a:rPr lang="en-US" dirty="0"/>
            </a:br>
            <a:br>
              <a:rPr lang="en-US" dirty="0"/>
            </a:br>
            <a:r>
              <a:rPr lang="en-US" dirty="0" err="1"/>
              <a:t>app.py</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28</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5334897" y="208288"/>
            <a:ext cx="6767457" cy="6512552"/>
          </a:xfrm>
          <a:prstGeom prst="rect">
            <a:avLst/>
          </a:prstGeom>
          <a:solidFill>
            <a:schemeClr val="bg1">
              <a:lumMod val="85000"/>
            </a:schemeClr>
          </a:solidFill>
        </p:spPr>
        <p:txBody>
          <a:bodyPr wrap="square" rtlCol="0">
            <a:spAutoFit/>
          </a:bodyPr>
          <a:lstStyle/>
          <a:p>
            <a:pPr algn="l"/>
            <a:r>
              <a:rPr lang="en-AU" sz="1400" dirty="0"/>
              <a:t>import time</a:t>
            </a:r>
          </a:p>
          <a:p>
            <a:pPr algn="l"/>
            <a:r>
              <a:rPr lang="en-AU" sz="1400" dirty="0"/>
              <a:t>import </a:t>
            </a:r>
            <a:r>
              <a:rPr lang="en-AU" sz="1400" dirty="0" err="1"/>
              <a:t>redis</a:t>
            </a:r>
            <a:endParaRPr lang="en-AU" sz="1400" dirty="0"/>
          </a:p>
          <a:p>
            <a:pPr algn="l"/>
            <a:r>
              <a:rPr lang="en-AU" sz="1400" dirty="0"/>
              <a:t>from flask import Flask</a:t>
            </a:r>
          </a:p>
          <a:p>
            <a:pPr algn="l"/>
            <a:endParaRPr lang="en-AU" sz="1400" dirty="0"/>
          </a:p>
          <a:p>
            <a:pPr algn="l"/>
            <a:r>
              <a:rPr lang="en-AU" sz="1400" dirty="0"/>
              <a:t>app = Flask(__name__)</a:t>
            </a:r>
          </a:p>
          <a:p>
            <a:pPr algn="l"/>
            <a:r>
              <a:rPr lang="en-AU" sz="1400" dirty="0"/>
              <a:t>cache = </a:t>
            </a:r>
            <a:r>
              <a:rPr lang="en-AU" sz="1400" dirty="0" err="1"/>
              <a:t>redis.Redis</a:t>
            </a:r>
            <a:r>
              <a:rPr lang="en-AU" sz="1400" dirty="0"/>
              <a:t>(host='</a:t>
            </a:r>
            <a:r>
              <a:rPr lang="en-AU" sz="1400" dirty="0" err="1"/>
              <a:t>redis</a:t>
            </a:r>
            <a:r>
              <a:rPr lang="en-AU" sz="1400" dirty="0"/>
              <a:t>', port=6379)</a:t>
            </a:r>
          </a:p>
          <a:p>
            <a:pPr algn="l"/>
            <a:endParaRPr lang="en-AU" sz="1400" dirty="0"/>
          </a:p>
          <a:p>
            <a:pPr algn="l"/>
            <a:r>
              <a:rPr lang="en-AU" sz="1400" dirty="0"/>
              <a:t>def </a:t>
            </a:r>
            <a:r>
              <a:rPr lang="en-AU" sz="1400" dirty="0" err="1"/>
              <a:t>get_hit_count</a:t>
            </a:r>
            <a:r>
              <a:rPr lang="en-AU" sz="1400" dirty="0"/>
              <a:t>():</a:t>
            </a:r>
          </a:p>
          <a:p>
            <a:pPr algn="l"/>
            <a:r>
              <a:rPr lang="en-AU" sz="1400" dirty="0"/>
              <a:t>    retries = 5</a:t>
            </a:r>
          </a:p>
          <a:p>
            <a:pPr algn="l"/>
            <a:r>
              <a:rPr lang="en-AU" sz="1400" dirty="0"/>
              <a:t>    while True:</a:t>
            </a:r>
          </a:p>
          <a:p>
            <a:pPr algn="l"/>
            <a:r>
              <a:rPr lang="en-AU" sz="1400" dirty="0"/>
              <a:t>        try:</a:t>
            </a:r>
          </a:p>
          <a:p>
            <a:pPr algn="l"/>
            <a:r>
              <a:rPr lang="en-AU" sz="1400" dirty="0"/>
              <a:t>            return </a:t>
            </a:r>
            <a:r>
              <a:rPr lang="en-AU" sz="1400" dirty="0" err="1"/>
              <a:t>cache.incr</a:t>
            </a:r>
            <a:r>
              <a:rPr lang="en-AU" sz="1400" dirty="0"/>
              <a:t>('hits')</a:t>
            </a:r>
          </a:p>
          <a:p>
            <a:pPr algn="l"/>
            <a:r>
              <a:rPr lang="en-AU" sz="1400" dirty="0"/>
              <a:t>        except </a:t>
            </a:r>
            <a:r>
              <a:rPr lang="en-AU" sz="1400" dirty="0" err="1"/>
              <a:t>redis.exceptions.ConnectionError</a:t>
            </a:r>
            <a:r>
              <a:rPr lang="en-AU" sz="1400" dirty="0"/>
              <a:t> as </a:t>
            </a:r>
            <a:r>
              <a:rPr lang="en-AU" sz="1400" dirty="0" err="1"/>
              <a:t>exc</a:t>
            </a:r>
            <a:r>
              <a:rPr lang="en-AU" sz="1400" dirty="0"/>
              <a:t>:</a:t>
            </a:r>
          </a:p>
          <a:p>
            <a:pPr algn="l"/>
            <a:r>
              <a:rPr lang="en-AU" sz="1400" dirty="0"/>
              <a:t>            if retries == 0:</a:t>
            </a:r>
          </a:p>
          <a:p>
            <a:pPr algn="l"/>
            <a:r>
              <a:rPr lang="en-AU" sz="1400" dirty="0"/>
              <a:t>                raise </a:t>
            </a:r>
            <a:r>
              <a:rPr lang="en-AU" sz="1400" dirty="0" err="1"/>
              <a:t>exc</a:t>
            </a:r>
            <a:endParaRPr lang="en-AU" sz="1400" dirty="0"/>
          </a:p>
          <a:p>
            <a:pPr algn="l"/>
            <a:r>
              <a:rPr lang="en-AU" sz="1400" dirty="0"/>
              <a:t>            retries -= 1</a:t>
            </a:r>
          </a:p>
          <a:p>
            <a:pPr algn="l"/>
            <a:r>
              <a:rPr lang="en-AU" sz="1400" dirty="0"/>
              <a:t>            </a:t>
            </a:r>
            <a:r>
              <a:rPr lang="en-AU" sz="1400" dirty="0" err="1"/>
              <a:t>time.sleep</a:t>
            </a:r>
            <a:r>
              <a:rPr lang="en-AU" sz="1400" dirty="0"/>
              <a:t>(0.5)</a:t>
            </a:r>
          </a:p>
          <a:p>
            <a:pPr algn="l"/>
            <a:endParaRPr lang="en-AU" sz="1400" dirty="0"/>
          </a:p>
          <a:p>
            <a:pPr algn="l"/>
            <a:r>
              <a:rPr lang="en-AU" sz="1400" dirty="0"/>
              <a:t>@</a:t>
            </a:r>
            <a:r>
              <a:rPr lang="en-AU" sz="1400" dirty="0" err="1"/>
              <a:t>app.route</a:t>
            </a:r>
            <a:r>
              <a:rPr lang="en-AU" sz="1400" dirty="0"/>
              <a:t>('/')</a:t>
            </a:r>
          </a:p>
          <a:p>
            <a:pPr algn="l"/>
            <a:r>
              <a:rPr lang="en-AU" sz="1400" dirty="0"/>
              <a:t>def hello():</a:t>
            </a:r>
          </a:p>
          <a:p>
            <a:pPr algn="l"/>
            <a:r>
              <a:rPr lang="en-AU" sz="1400" dirty="0"/>
              <a:t>    count = </a:t>
            </a:r>
            <a:r>
              <a:rPr lang="en-AU" sz="1400" dirty="0" err="1"/>
              <a:t>get_hit_count</a:t>
            </a:r>
            <a:r>
              <a:rPr lang="en-AU" sz="1400" dirty="0"/>
              <a:t>()</a:t>
            </a:r>
          </a:p>
          <a:p>
            <a:pPr algn="l"/>
            <a:r>
              <a:rPr lang="en-AU" sz="1400" dirty="0"/>
              <a:t>    return 'Hello World! I have been seen {} times.\</a:t>
            </a:r>
            <a:r>
              <a:rPr lang="en-AU" sz="1400" dirty="0" err="1"/>
              <a:t>n'.format</a:t>
            </a:r>
            <a:r>
              <a:rPr lang="en-AU" sz="1400" dirty="0"/>
              <a:t>(count)</a:t>
            </a:r>
          </a:p>
          <a:p>
            <a:pPr algn="l"/>
            <a:endParaRPr lang="en-AU" sz="1400" dirty="0"/>
          </a:p>
          <a:p>
            <a:pPr algn="l"/>
            <a:r>
              <a:rPr lang="en-AU" sz="1400" dirty="0"/>
              <a:t>if __name__ == "__main__":</a:t>
            </a:r>
          </a:p>
          <a:p>
            <a:pPr algn="l"/>
            <a:r>
              <a:rPr lang="en-AU" sz="1400" dirty="0"/>
              <a:t>    </a:t>
            </a:r>
            <a:r>
              <a:rPr lang="en-AU" sz="1400" dirty="0" err="1"/>
              <a:t>app.run</a:t>
            </a:r>
            <a:r>
              <a:rPr lang="en-AU" sz="1400" dirty="0"/>
              <a:t>(host="0.0.0.0", debug=True)</a:t>
            </a:r>
            <a:endParaRPr lang="en-US" sz="1400" dirty="0"/>
          </a:p>
        </p:txBody>
      </p:sp>
    </p:spTree>
    <p:extLst>
      <p:ext uri="{BB962C8B-B14F-4D97-AF65-F5344CB8AC3E}">
        <p14:creationId xmlns:p14="http://schemas.microsoft.com/office/powerpoint/2010/main" val="3475350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docker-</a:t>
            </a:r>
            <a:r>
              <a:rPr lang="en-US" dirty="0" err="1"/>
              <a:t>compose.yml</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29</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r>
              <a:rPr lang="en-US" dirty="0"/>
              <a:t>version: '3'</a:t>
            </a:r>
          </a:p>
          <a:p>
            <a:pPr algn="l"/>
            <a:r>
              <a:rPr lang="en-US" dirty="0"/>
              <a:t>services:</a:t>
            </a:r>
          </a:p>
          <a:p>
            <a:pPr algn="l"/>
            <a:r>
              <a:rPr lang="en-US" dirty="0"/>
              <a:t>  web:</a:t>
            </a:r>
          </a:p>
          <a:p>
            <a:pPr algn="l"/>
            <a:r>
              <a:rPr lang="en-US" dirty="0"/>
              <a:t>    build: .</a:t>
            </a:r>
          </a:p>
          <a:p>
            <a:pPr algn="l"/>
            <a:r>
              <a:rPr lang="en-US" dirty="0"/>
              <a:t>    ports:</a:t>
            </a:r>
          </a:p>
          <a:p>
            <a:pPr algn="l"/>
            <a:r>
              <a:rPr lang="en-US" dirty="0"/>
              <a:t>     - "5000:5000"</a:t>
            </a:r>
          </a:p>
          <a:p>
            <a:pPr algn="l"/>
            <a:r>
              <a:rPr lang="en-US" dirty="0"/>
              <a:t>  </a:t>
            </a:r>
            <a:r>
              <a:rPr lang="en-US" dirty="0" err="1"/>
              <a:t>redis</a:t>
            </a:r>
            <a:r>
              <a:rPr lang="en-US" dirty="0"/>
              <a:t>:</a:t>
            </a:r>
          </a:p>
          <a:p>
            <a:pPr algn="l"/>
            <a:r>
              <a:rPr lang="en-US" dirty="0"/>
              <a:t>    image: "</a:t>
            </a:r>
            <a:r>
              <a:rPr lang="en-US" dirty="0" err="1"/>
              <a:t>redis:alpine</a:t>
            </a:r>
            <a:r>
              <a:rPr lang="en-US" dirty="0"/>
              <a:t>"</a:t>
            </a:r>
          </a:p>
        </p:txBody>
      </p:sp>
    </p:spTree>
    <p:extLst>
      <p:ext uri="{BB962C8B-B14F-4D97-AF65-F5344CB8AC3E}">
        <p14:creationId xmlns:p14="http://schemas.microsoft.com/office/powerpoint/2010/main" val="294975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Term is somewhat ill-defined, generally</a:t>
            </a:r>
          </a:p>
          <a:p>
            <a:pPr lvl="1">
              <a:defRPr/>
            </a:pPr>
            <a:r>
              <a:rPr lang="en-US" dirty="0"/>
              <a:t>A machine that’s implemented in software, rather than hardware</a:t>
            </a:r>
          </a:p>
          <a:p>
            <a:pPr lvl="1">
              <a:defRPr/>
            </a:pPr>
            <a:r>
              <a:rPr lang="en-US" dirty="0"/>
              <a:t>A self-contained environment that acts like a computer</a:t>
            </a:r>
          </a:p>
          <a:p>
            <a:pPr lvl="1">
              <a:defRPr/>
            </a:pPr>
            <a:r>
              <a:rPr lang="en-US" dirty="0"/>
              <a:t>An abstract specification for a computing device (instruction set, etc.)</a:t>
            </a:r>
          </a:p>
          <a:p>
            <a:pPr>
              <a:defRPr/>
            </a:pPr>
            <a:r>
              <a:rPr lang="en-US" dirty="0"/>
              <a:t>Common distinction:</a:t>
            </a:r>
          </a:p>
          <a:p>
            <a:pPr lvl="1">
              <a:defRPr/>
            </a:pPr>
            <a:r>
              <a:rPr lang="en-US" dirty="0"/>
              <a:t>(language-based) virtual machines </a:t>
            </a:r>
          </a:p>
          <a:p>
            <a:pPr lvl="2">
              <a:defRPr/>
            </a:pPr>
            <a:r>
              <a:rPr lang="en-US" dirty="0"/>
              <a:t>Instruction set usually does not resemble any existing architecture</a:t>
            </a:r>
          </a:p>
          <a:p>
            <a:pPr lvl="2">
              <a:defRPr/>
            </a:pPr>
            <a:r>
              <a:rPr lang="en-US" dirty="0"/>
              <a:t>Java VM, </a:t>
            </a:r>
            <a:r>
              <a:rPr lang="en-US" dirty="0" err="1"/>
              <a:t>.Net</a:t>
            </a:r>
            <a:r>
              <a:rPr lang="en-US" dirty="0"/>
              <a:t> CLR, many others</a:t>
            </a:r>
          </a:p>
          <a:p>
            <a:pPr lvl="1">
              <a:defRPr/>
            </a:pPr>
            <a:r>
              <a:rPr lang="en-US" dirty="0"/>
              <a:t>Virtual Machine Monitors (VMM) or Hypervisor</a:t>
            </a:r>
          </a:p>
          <a:p>
            <a:pPr lvl="2">
              <a:defRPr/>
            </a:pPr>
            <a:r>
              <a:rPr lang="en-US" dirty="0"/>
              <a:t>instruction set fully or partially taken from a real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requirements.txt</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30</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769441"/>
          </a:xfrm>
          <a:prstGeom prst="rect">
            <a:avLst/>
          </a:prstGeom>
          <a:solidFill>
            <a:schemeClr val="bg1">
              <a:lumMod val="85000"/>
            </a:schemeClr>
          </a:solidFill>
        </p:spPr>
        <p:txBody>
          <a:bodyPr wrap="square" rtlCol="0">
            <a:spAutoFit/>
          </a:bodyPr>
          <a:lstStyle/>
          <a:p>
            <a:pPr algn="l"/>
            <a:r>
              <a:rPr lang="en-US" dirty="0"/>
              <a:t>flask</a:t>
            </a:r>
          </a:p>
          <a:p>
            <a:pPr algn="l"/>
            <a:r>
              <a:rPr lang="en-US" dirty="0" err="1"/>
              <a:t>redis</a:t>
            </a:r>
            <a:endParaRPr lang="en-US" dirty="0"/>
          </a:p>
        </p:txBody>
      </p:sp>
      <p:sp>
        <p:nvSpPr>
          <p:cNvPr id="7" name="TextBox 6">
            <a:extLst>
              <a:ext uri="{FF2B5EF4-FFF2-40B4-BE49-F238E27FC236}">
                <a16:creationId xmlns:a16="http://schemas.microsoft.com/office/drawing/2014/main" id="{A727F3B2-73CC-BD4C-8939-6CE3DF1EB600}"/>
              </a:ext>
            </a:extLst>
          </p:cNvPr>
          <p:cNvSpPr txBox="1"/>
          <p:nvPr/>
        </p:nvSpPr>
        <p:spPr>
          <a:xfrm>
            <a:off x="838199" y="3400971"/>
            <a:ext cx="11016727" cy="2246769"/>
          </a:xfrm>
          <a:prstGeom prst="rect">
            <a:avLst/>
          </a:prstGeom>
          <a:solidFill>
            <a:schemeClr val="bg1">
              <a:lumMod val="85000"/>
            </a:schemeClr>
          </a:solidFill>
        </p:spPr>
        <p:txBody>
          <a:bodyPr wrap="square" rtlCol="0">
            <a:spAutoFit/>
          </a:bodyPr>
          <a:lstStyle/>
          <a:p>
            <a:pPr algn="l"/>
            <a:r>
              <a:rPr lang="en-US" dirty="0"/>
              <a:t>And run…</a:t>
            </a:r>
          </a:p>
          <a:p>
            <a:pPr algn="l"/>
            <a:endParaRPr lang="en-US" dirty="0"/>
          </a:p>
          <a:p>
            <a:pPr algn="l"/>
            <a:r>
              <a:rPr lang="en-US" dirty="0"/>
              <a:t>&gt;$ docker-compose up</a:t>
            </a:r>
          </a:p>
          <a:p>
            <a:pPr algn="l"/>
            <a:endParaRPr lang="en-US" dirty="0"/>
          </a:p>
          <a:p>
            <a:pPr algn="l"/>
            <a:endParaRPr lang="en-US" dirty="0"/>
          </a:p>
          <a:p>
            <a:pPr algn="l"/>
            <a:r>
              <a:rPr lang="en-US" dirty="0"/>
              <a:t>test with: http://0.0.0.0:5000</a:t>
            </a:r>
          </a:p>
        </p:txBody>
      </p:sp>
    </p:spTree>
    <p:extLst>
      <p:ext uri="{BB962C8B-B14F-4D97-AF65-F5344CB8AC3E}">
        <p14:creationId xmlns:p14="http://schemas.microsoft.com/office/powerpoint/2010/main" val="2259066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BCBD-5A0B-2748-ACFC-A8508705DCCA}"/>
              </a:ext>
            </a:extLst>
          </p:cNvPr>
          <p:cNvSpPr>
            <a:spLocks noGrp="1"/>
          </p:cNvSpPr>
          <p:nvPr>
            <p:ph type="title"/>
          </p:nvPr>
        </p:nvSpPr>
        <p:spPr/>
        <p:txBody>
          <a:bodyPr/>
          <a:lstStyle/>
          <a:p>
            <a:r>
              <a:rPr lang="en-US" dirty="0"/>
              <a:t>Containers on AWS: Elastic Container Service</a:t>
            </a:r>
          </a:p>
        </p:txBody>
      </p:sp>
      <p:sp>
        <p:nvSpPr>
          <p:cNvPr id="3" name="Content Placeholder 2">
            <a:extLst>
              <a:ext uri="{FF2B5EF4-FFF2-40B4-BE49-F238E27FC236}">
                <a16:creationId xmlns:a16="http://schemas.microsoft.com/office/drawing/2014/main" id="{D4A8A117-417F-A949-998A-38510C8DAC78}"/>
              </a:ext>
            </a:extLst>
          </p:cNvPr>
          <p:cNvSpPr>
            <a:spLocks noGrp="1"/>
          </p:cNvSpPr>
          <p:nvPr>
            <p:ph idx="1"/>
          </p:nvPr>
        </p:nvSpPr>
        <p:spPr/>
        <p:txBody>
          <a:bodyPr/>
          <a:lstStyle/>
          <a:p>
            <a:r>
              <a:rPr lang="en-US" dirty="0"/>
              <a:t>AWS provides a service to deploy a cluster of containers running on EC2 instances</a:t>
            </a:r>
          </a:p>
          <a:p>
            <a:r>
              <a:rPr lang="en-US" dirty="0"/>
              <a:t>Allows the creation of a Docker registry (Elastic Container Registry) to store and run container images</a:t>
            </a:r>
          </a:p>
          <a:p>
            <a:r>
              <a:rPr lang="en-US" dirty="0"/>
              <a:t>Benefits are that other AWS services can be integrated with containers to manage production use</a:t>
            </a:r>
          </a:p>
        </p:txBody>
      </p:sp>
      <p:sp>
        <p:nvSpPr>
          <p:cNvPr id="4" name="Footer Placeholder 3">
            <a:extLst>
              <a:ext uri="{FF2B5EF4-FFF2-40B4-BE49-F238E27FC236}">
                <a16:creationId xmlns:a16="http://schemas.microsoft.com/office/drawing/2014/main" id="{BEC146CB-6C8A-CF41-A925-C4E8A57608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63979D1-8F4B-3746-BD8B-22976C507CE4}"/>
              </a:ext>
            </a:extLst>
          </p:cNvPr>
          <p:cNvSpPr>
            <a:spLocks noGrp="1"/>
          </p:cNvSpPr>
          <p:nvPr>
            <p:ph type="sldNum" sz="quarter" idx="12"/>
          </p:nvPr>
        </p:nvSpPr>
        <p:spPr/>
        <p:txBody>
          <a:bodyPr/>
          <a:lstStyle/>
          <a:p>
            <a:fld id="{05072F42-4DFA-4725-86F9-7594E4AB4EB5}" type="slidenum">
              <a:rPr lang="en-GB" smtClean="0"/>
              <a:pPr/>
              <a:t>31</a:t>
            </a:fld>
            <a:endParaRPr lang="en-GB"/>
          </a:p>
        </p:txBody>
      </p:sp>
    </p:spTree>
    <p:extLst>
      <p:ext uri="{BB962C8B-B14F-4D97-AF65-F5344CB8AC3E}">
        <p14:creationId xmlns:p14="http://schemas.microsoft.com/office/powerpoint/2010/main" val="2582624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086C-F8FB-304F-A537-103C0F5BC6EF}"/>
              </a:ext>
            </a:extLst>
          </p:cNvPr>
          <p:cNvSpPr>
            <a:spLocks noGrp="1"/>
          </p:cNvSpPr>
          <p:nvPr>
            <p:ph type="title"/>
          </p:nvPr>
        </p:nvSpPr>
        <p:spPr/>
        <p:txBody>
          <a:bodyPr/>
          <a:lstStyle/>
          <a:p>
            <a:r>
              <a:rPr lang="en-US" dirty="0"/>
              <a:t>Using ECR</a:t>
            </a:r>
          </a:p>
        </p:txBody>
      </p:sp>
      <p:sp>
        <p:nvSpPr>
          <p:cNvPr id="3" name="Content Placeholder 2">
            <a:extLst>
              <a:ext uri="{FF2B5EF4-FFF2-40B4-BE49-F238E27FC236}">
                <a16:creationId xmlns:a16="http://schemas.microsoft.com/office/drawing/2014/main" id="{A073556B-AF63-7B44-8696-D28CC601F371}"/>
              </a:ext>
            </a:extLst>
          </p:cNvPr>
          <p:cNvSpPr>
            <a:spLocks noGrp="1"/>
          </p:cNvSpPr>
          <p:nvPr>
            <p:ph idx="1"/>
          </p:nvPr>
        </p:nvSpPr>
        <p:spPr/>
        <p:txBody>
          <a:bodyPr/>
          <a:lstStyle/>
          <a:p>
            <a:r>
              <a:rPr lang="en-US" dirty="0"/>
              <a:t>Using the existing code, use ‘</a:t>
            </a:r>
            <a:r>
              <a:rPr lang="en-US" dirty="0" err="1"/>
              <a:t>aws</a:t>
            </a:r>
            <a:r>
              <a:rPr lang="en-US" dirty="0"/>
              <a:t> </a:t>
            </a:r>
            <a:r>
              <a:rPr lang="en-US" dirty="0" err="1"/>
              <a:t>ecr</a:t>
            </a:r>
            <a:r>
              <a:rPr lang="en-US" dirty="0"/>
              <a:t>’ to create an image entry in the repository and push the image</a:t>
            </a:r>
          </a:p>
          <a:p>
            <a:endParaRPr lang="en-US" dirty="0"/>
          </a:p>
        </p:txBody>
      </p:sp>
      <p:sp>
        <p:nvSpPr>
          <p:cNvPr id="4" name="Footer Placeholder 3">
            <a:extLst>
              <a:ext uri="{FF2B5EF4-FFF2-40B4-BE49-F238E27FC236}">
                <a16:creationId xmlns:a16="http://schemas.microsoft.com/office/drawing/2014/main" id="{CCD26387-E2DD-0845-9C59-481C4276644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047EF39-4320-3C45-B5E2-E86CAADDFF9E}"/>
              </a:ext>
            </a:extLst>
          </p:cNvPr>
          <p:cNvSpPr>
            <a:spLocks noGrp="1"/>
          </p:cNvSpPr>
          <p:nvPr>
            <p:ph type="sldNum" sz="quarter" idx="12"/>
          </p:nvPr>
        </p:nvSpPr>
        <p:spPr/>
        <p:txBody>
          <a:bodyPr/>
          <a:lstStyle/>
          <a:p>
            <a:fld id="{05072F42-4DFA-4725-86F9-7594E4AB4EB5}" type="slidenum">
              <a:rPr lang="en-GB" smtClean="0"/>
              <a:pPr/>
              <a:t>32</a:t>
            </a:fld>
            <a:endParaRPr lang="en-GB"/>
          </a:p>
        </p:txBody>
      </p:sp>
      <p:sp>
        <p:nvSpPr>
          <p:cNvPr id="6" name="TextBox 5">
            <a:extLst>
              <a:ext uri="{FF2B5EF4-FFF2-40B4-BE49-F238E27FC236}">
                <a16:creationId xmlns:a16="http://schemas.microsoft.com/office/drawing/2014/main" id="{ABC52DA1-912B-3242-AFE3-D2397032F79E}"/>
              </a:ext>
            </a:extLst>
          </p:cNvPr>
          <p:cNvSpPr txBox="1"/>
          <p:nvPr/>
        </p:nvSpPr>
        <p:spPr>
          <a:xfrm>
            <a:off x="945776" y="2884786"/>
            <a:ext cx="11016727" cy="2985433"/>
          </a:xfrm>
          <a:prstGeom prst="rect">
            <a:avLst/>
          </a:prstGeom>
          <a:solidFill>
            <a:schemeClr val="bg1">
              <a:lumMod val="85000"/>
            </a:schemeClr>
          </a:solidFill>
        </p:spPr>
        <p:txBody>
          <a:bodyPr wrap="square" rtlCol="0">
            <a:spAutoFit/>
          </a:bodyPr>
          <a:lstStyle/>
          <a:p>
            <a:pPr algn="l"/>
            <a:r>
              <a:rPr lang="en-AU" dirty="0" err="1"/>
              <a:t>aws</a:t>
            </a:r>
            <a:r>
              <a:rPr lang="en-AU" dirty="0"/>
              <a:t> </a:t>
            </a:r>
            <a:r>
              <a:rPr lang="en-AU" dirty="0" err="1"/>
              <a:t>ecr</a:t>
            </a:r>
            <a:r>
              <a:rPr lang="en-AU" dirty="0"/>
              <a:t> get-login --no-include-email --region ap-southeast-2  # use the output to login</a:t>
            </a:r>
          </a:p>
          <a:p>
            <a:pPr algn="l"/>
            <a:endParaRPr lang="en-AU" dirty="0"/>
          </a:p>
          <a:p>
            <a:pPr algn="l"/>
            <a:r>
              <a:rPr lang="en-AU" dirty="0"/>
              <a:t>docker build -t </a:t>
            </a:r>
            <a:r>
              <a:rPr lang="en-AU" dirty="0" err="1"/>
              <a:t>csprepo</a:t>
            </a:r>
            <a:r>
              <a:rPr lang="en-AU" dirty="0"/>
              <a:t> .</a:t>
            </a:r>
          </a:p>
          <a:p>
            <a:pPr algn="l"/>
            <a:endParaRPr lang="en-AU" dirty="0"/>
          </a:p>
          <a:p>
            <a:pPr algn="l"/>
            <a:r>
              <a:rPr lang="en-AU" dirty="0"/>
              <a:t>docker tag </a:t>
            </a:r>
            <a:r>
              <a:rPr lang="en-AU" dirty="0" err="1"/>
              <a:t>csprepo:latest</a:t>
            </a:r>
            <a:r>
              <a:rPr lang="en-AU" dirty="0"/>
              <a:t> 276536715930.dkr.ecr.ap-southeast-2.amazonaws.com/</a:t>
            </a:r>
            <a:r>
              <a:rPr lang="en-AU" dirty="0" err="1"/>
              <a:t>csprepo:latest</a:t>
            </a:r>
            <a:endParaRPr lang="en-AU" dirty="0"/>
          </a:p>
          <a:p>
            <a:pPr algn="l"/>
            <a:endParaRPr lang="en-AU" dirty="0"/>
          </a:p>
          <a:p>
            <a:pPr algn="l"/>
            <a:r>
              <a:rPr lang="en-AU" dirty="0"/>
              <a:t>docker push 276536715930.dkr.ecr.ap-southeast-2.amazonaws.com/</a:t>
            </a:r>
            <a:r>
              <a:rPr lang="en-AU" dirty="0" err="1"/>
              <a:t>csprepo:latest</a:t>
            </a:r>
            <a:endParaRPr lang="en-AU" dirty="0"/>
          </a:p>
          <a:p>
            <a:pPr algn="l"/>
            <a:endParaRPr lang="en-US" dirty="0"/>
          </a:p>
        </p:txBody>
      </p:sp>
    </p:spTree>
    <p:extLst>
      <p:ext uri="{BB962C8B-B14F-4D97-AF65-F5344CB8AC3E}">
        <p14:creationId xmlns:p14="http://schemas.microsoft.com/office/powerpoint/2010/main" val="1111772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8D8C2-63D3-5B44-8646-CB3C18CE37F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Select a cluster template</a:t>
            </a:r>
          </a:p>
        </p:txBody>
      </p:sp>
      <p:pic>
        <p:nvPicPr>
          <p:cNvPr id="10" name="Content Placeholder 6">
            <a:extLst>
              <a:ext uri="{FF2B5EF4-FFF2-40B4-BE49-F238E27FC236}">
                <a16:creationId xmlns:a16="http://schemas.microsoft.com/office/drawing/2014/main" id="{1E2F62AA-AECE-F342-B65B-60B8AC27E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5269" y="559398"/>
            <a:ext cx="7123515" cy="5663195"/>
          </a:xfrm>
          <a:prstGeom prst="rect">
            <a:avLst/>
          </a:prstGeom>
        </p:spPr>
      </p:pic>
      <p:sp>
        <p:nvSpPr>
          <p:cNvPr id="4" name="Footer Placeholder 3">
            <a:extLst>
              <a:ext uri="{FF2B5EF4-FFF2-40B4-BE49-F238E27FC236}">
                <a16:creationId xmlns:a16="http://schemas.microsoft.com/office/drawing/2014/main" id="{0515EBED-C0C8-2146-8EAA-7E96D049268F}"/>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E3A598A1-15EC-6141-A026-4CC69F0965AE}"/>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33</a:t>
            </a:fld>
            <a:endParaRPr lang="en-US">
              <a:solidFill>
                <a:srgbClr val="898989"/>
              </a:solidFill>
              <a:latin typeface="+mn-lt"/>
            </a:endParaRPr>
          </a:p>
        </p:txBody>
      </p:sp>
    </p:spTree>
    <p:extLst>
      <p:ext uri="{BB962C8B-B14F-4D97-AF65-F5344CB8AC3E}">
        <p14:creationId xmlns:p14="http://schemas.microsoft.com/office/powerpoint/2010/main" val="2428682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5E7D-1FDF-3447-B9CA-5B591EA2D5C0}"/>
              </a:ext>
            </a:extLst>
          </p:cNvPr>
          <p:cNvSpPr>
            <a:spLocks noGrp="1"/>
          </p:cNvSpPr>
          <p:nvPr>
            <p:ph type="title"/>
          </p:nvPr>
        </p:nvSpPr>
        <p:spPr/>
        <p:txBody>
          <a:bodyPr/>
          <a:lstStyle/>
          <a:p>
            <a:r>
              <a:rPr lang="en-US" dirty="0"/>
              <a:t>Click create cluster</a:t>
            </a:r>
          </a:p>
        </p:txBody>
      </p:sp>
      <p:sp>
        <p:nvSpPr>
          <p:cNvPr id="3" name="Content Placeholder 2">
            <a:extLst>
              <a:ext uri="{FF2B5EF4-FFF2-40B4-BE49-F238E27FC236}">
                <a16:creationId xmlns:a16="http://schemas.microsoft.com/office/drawing/2014/main" id="{2FD3EA62-E9FC-1044-96B3-F93400D90B04}"/>
              </a:ext>
            </a:extLst>
          </p:cNvPr>
          <p:cNvSpPr>
            <a:spLocks noGrp="1"/>
          </p:cNvSpPr>
          <p:nvPr>
            <p:ph idx="1"/>
          </p:nvPr>
        </p:nvSpPr>
        <p:spPr/>
        <p:txBody>
          <a:bodyPr/>
          <a:lstStyle/>
          <a:p>
            <a:r>
              <a:rPr lang="en-US" dirty="0"/>
              <a:t>Create will create resources based on CloudFormation Stack:</a:t>
            </a:r>
          </a:p>
          <a:p>
            <a:pPr lvl="1"/>
            <a:r>
              <a:rPr lang="en-US" dirty="0"/>
              <a:t>VPC</a:t>
            </a:r>
          </a:p>
          <a:p>
            <a:pPr lvl="1"/>
            <a:r>
              <a:rPr lang="en-US" dirty="0"/>
              <a:t>Subnets</a:t>
            </a:r>
          </a:p>
          <a:p>
            <a:pPr lvl="1"/>
            <a:r>
              <a:rPr lang="en-US" dirty="0"/>
              <a:t>Internet Gateway</a:t>
            </a:r>
          </a:p>
          <a:p>
            <a:pPr lvl="1"/>
            <a:r>
              <a:rPr lang="en-US" dirty="0"/>
              <a:t>Route tables</a:t>
            </a:r>
          </a:p>
          <a:p>
            <a:r>
              <a:rPr lang="en-US" dirty="0"/>
              <a:t>Note that it doesn’t provision EC2 instances!</a:t>
            </a:r>
          </a:p>
          <a:p>
            <a:endParaRPr lang="en-US" dirty="0"/>
          </a:p>
          <a:p>
            <a:pPr lvl="1"/>
            <a:endParaRPr lang="en-US" dirty="0"/>
          </a:p>
        </p:txBody>
      </p:sp>
      <p:sp>
        <p:nvSpPr>
          <p:cNvPr id="4" name="Footer Placeholder 3">
            <a:extLst>
              <a:ext uri="{FF2B5EF4-FFF2-40B4-BE49-F238E27FC236}">
                <a16:creationId xmlns:a16="http://schemas.microsoft.com/office/drawing/2014/main" id="{9CE06DFE-DBAA-AA4D-AA54-1DA9BC41F891}"/>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0201415-A20A-CD45-94C1-78B292A826C0}"/>
              </a:ext>
            </a:extLst>
          </p:cNvPr>
          <p:cNvSpPr>
            <a:spLocks noGrp="1"/>
          </p:cNvSpPr>
          <p:nvPr>
            <p:ph type="sldNum" sz="quarter" idx="12"/>
          </p:nvPr>
        </p:nvSpPr>
        <p:spPr/>
        <p:txBody>
          <a:bodyPr/>
          <a:lstStyle/>
          <a:p>
            <a:fld id="{05072F42-4DFA-4725-86F9-7594E4AB4EB5}" type="slidenum">
              <a:rPr lang="en-GB" smtClean="0"/>
              <a:pPr/>
              <a:t>34</a:t>
            </a:fld>
            <a:endParaRPr lang="en-GB"/>
          </a:p>
        </p:txBody>
      </p:sp>
    </p:spTree>
    <p:extLst>
      <p:ext uri="{BB962C8B-B14F-4D97-AF65-F5344CB8AC3E}">
        <p14:creationId xmlns:p14="http://schemas.microsoft.com/office/powerpoint/2010/main" val="150336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2395-CD83-0F4F-A40A-B2A68A695E3B}"/>
              </a:ext>
            </a:extLst>
          </p:cNvPr>
          <p:cNvSpPr>
            <a:spLocks noGrp="1"/>
          </p:cNvSpPr>
          <p:nvPr>
            <p:ph type="title"/>
          </p:nvPr>
        </p:nvSpPr>
        <p:spPr/>
        <p:txBody>
          <a:bodyPr/>
          <a:lstStyle/>
          <a:p>
            <a:r>
              <a:rPr lang="en-US" dirty="0"/>
              <a:t>Create Task</a:t>
            </a:r>
          </a:p>
        </p:txBody>
      </p:sp>
      <p:sp>
        <p:nvSpPr>
          <p:cNvPr id="3" name="Content Placeholder 2">
            <a:extLst>
              <a:ext uri="{FF2B5EF4-FFF2-40B4-BE49-F238E27FC236}">
                <a16:creationId xmlns:a16="http://schemas.microsoft.com/office/drawing/2014/main" id="{BEFCA136-7793-7447-9662-CC30AB1254B6}"/>
              </a:ext>
            </a:extLst>
          </p:cNvPr>
          <p:cNvSpPr>
            <a:spLocks noGrp="1"/>
          </p:cNvSpPr>
          <p:nvPr>
            <p:ph idx="1"/>
          </p:nvPr>
        </p:nvSpPr>
        <p:spPr>
          <a:xfrm>
            <a:off x="838200" y="2055813"/>
            <a:ext cx="10515600" cy="4121150"/>
          </a:xfrm>
        </p:spPr>
        <p:txBody>
          <a:bodyPr/>
          <a:lstStyle/>
          <a:p>
            <a:r>
              <a:rPr lang="en-US" dirty="0"/>
              <a:t>Use </a:t>
            </a:r>
            <a:r>
              <a:rPr lang="en-US" dirty="0" err="1"/>
              <a:t>Fargate</a:t>
            </a:r>
            <a:endParaRPr lang="en-US" dirty="0"/>
          </a:p>
          <a:p>
            <a:pPr lvl="1"/>
            <a:r>
              <a:rPr lang="en-US" dirty="0"/>
              <a:t>Select the permissions, Task Memory and Task CPU</a:t>
            </a:r>
          </a:p>
          <a:p>
            <a:pPr lvl="1"/>
            <a:r>
              <a:rPr lang="en-US" dirty="0"/>
              <a:t>Add container</a:t>
            </a:r>
          </a:p>
          <a:p>
            <a:pPr lvl="2"/>
            <a:r>
              <a:rPr lang="en-US" dirty="0"/>
              <a:t>Pull from ECR or other repository</a:t>
            </a:r>
          </a:p>
          <a:p>
            <a:pPr lvl="2"/>
            <a:r>
              <a:rPr lang="en-US" dirty="0"/>
              <a:t>Specify port mappings</a:t>
            </a:r>
          </a:p>
          <a:p>
            <a:pPr lvl="2"/>
            <a:r>
              <a:rPr lang="en-US" dirty="0"/>
              <a:t>Can specify range of other parameters</a:t>
            </a:r>
          </a:p>
          <a:p>
            <a:pPr lvl="3"/>
            <a:r>
              <a:rPr lang="en-US" dirty="0" err="1"/>
              <a:t>Healthcheck</a:t>
            </a:r>
            <a:r>
              <a:rPr lang="en-US" dirty="0"/>
              <a:t>: is it still functioning</a:t>
            </a:r>
          </a:p>
          <a:p>
            <a:pPr lvl="3"/>
            <a:r>
              <a:rPr lang="en-US" dirty="0"/>
              <a:t>Environment variables</a:t>
            </a:r>
          </a:p>
          <a:p>
            <a:pPr lvl="3"/>
            <a:r>
              <a:rPr lang="en-US" dirty="0"/>
              <a:t>Network settings</a:t>
            </a:r>
          </a:p>
          <a:p>
            <a:pPr lvl="3"/>
            <a:r>
              <a:rPr lang="en-US" dirty="0"/>
              <a:t>Storage and logging</a:t>
            </a:r>
          </a:p>
          <a:p>
            <a:pPr lvl="3"/>
            <a:r>
              <a:rPr lang="en-US" dirty="0"/>
              <a:t>Resource limits</a:t>
            </a:r>
          </a:p>
        </p:txBody>
      </p:sp>
      <p:sp>
        <p:nvSpPr>
          <p:cNvPr id="4" name="Footer Placeholder 3">
            <a:extLst>
              <a:ext uri="{FF2B5EF4-FFF2-40B4-BE49-F238E27FC236}">
                <a16:creationId xmlns:a16="http://schemas.microsoft.com/office/drawing/2014/main" id="{D51EAA21-B209-214B-A4A2-1E047E83F02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3CDA148-D49B-0D4D-9547-5BBB1BBC95DB}"/>
              </a:ext>
            </a:extLst>
          </p:cNvPr>
          <p:cNvSpPr>
            <a:spLocks noGrp="1"/>
          </p:cNvSpPr>
          <p:nvPr>
            <p:ph type="sldNum" sz="quarter" idx="12"/>
          </p:nvPr>
        </p:nvSpPr>
        <p:spPr/>
        <p:txBody>
          <a:bodyPr/>
          <a:lstStyle/>
          <a:p>
            <a:fld id="{05072F42-4DFA-4725-86F9-7594E4AB4EB5}" type="slidenum">
              <a:rPr lang="en-GB" smtClean="0"/>
              <a:pPr/>
              <a:t>35</a:t>
            </a:fld>
            <a:endParaRPr lang="en-GB"/>
          </a:p>
        </p:txBody>
      </p:sp>
      <p:pic>
        <p:nvPicPr>
          <p:cNvPr id="7" name="Picture 6">
            <a:extLst>
              <a:ext uri="{FF2B5EF4-FFF2-40B4-BE49-F238E27FC236}">
                <a16:creationId xmlns:a16="http://schemas.microsoft.com/office/drawing/2014/main" id="{9D882CAA-96E5-BE4A-991C-FC64187A5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879" y="0"/>
            <a:ext cx="5511800" cy="2489200"/>
          </a:xfrm>
          <a:prstGeom prst="rect">
            <a:avLst/>
          </a:prstGeom>
        </p:spPr>
      </p:pic>
    </p:spTree>
    <p:extLst>
      <p:ext uri="{BB962C8B-B14F-4D97-AF65-F5344CB8AC3E}">
        <p14:creationId xmlns:p14="http://schemas.microsoft.com/office/powerpoint/2010/main" val="1296864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9846-6C35-BE46-A326-D974F52463DA}"/>
              </a:ext>
            </a:extLst>
          </p:cNvPr>
          <p:cNvSpPr>
            <a:spLocks noGrp="1"/>
          </p:cNvSpPr>
          <p:nvPr>
            <p:ph type="title"/>
          </p:nvPr>
        </p:nvSpPr>
        <p:spPr/>
        <p:txBody>
          <a:bodyPr/>
          <a:lstStyle/>
          <a:p>
            <a:r>
              <a:rPr lang="en-US" dirty="0"/>
              <a:t>Run task</a:t>
            </a:r>
          </a:p>
        </p:txBody>
      </p:sp>
      <p:sp>
        <p:nvSpPr>
          <p:cNvPr id="3" name="Content Placeholder 2">
            <a:extLst>
              <a:ext uri="{FF2B5EF4-FFF2-40B4-BE49-F238E27FC236}">
                <a16:creationId xmlns:a16="http://schemas.microsoft.com/office/drawing/2014/main" id="{57778835-6FC5-C04A-ADBA-04C393D62E8E}"/>
              </a:ext>
            </a:extLst>
          </p:cNvPr>
          <p:cNvSpPr>
            <a:spLocks noGrp="1"/>
          </p:cNvSpPr>
          <p:nvPr>
            <p:ph idx="1"/>
          </p:nvPr>
        </p:nvSpPr>
        <p:spPr/>
        <p:txBody>
          <a:bodyPr/>
          <a:lstStyle/>
          <a:p>
            <a:r>
              <a:rPr lang="en-US" dirty="0"/>
              <a:t>Associate cluster</a:t>
            </a:r>
          </a:p>
          <a:p>
            <a:r>
              <a:rPr lang="en-US" dirty="0"/>
              <a:t>Choose VPC, subnets</a:t>
            </a:r>
          </a:p>
          <a:p>
            <a:r>
              <a:rPr lang="en-US" dirty="0"/>
              <a:t>Allocate memory</a:t>
            </a:r>
          </a:p>
          <a:p>
            <a:r>
              <a:rPr lang="en-US" dirty="0"/>
              <a:t>Allocate roles</a:t>
            </a:r>
          </a:p>
          <a:p>
            <a:r>
              <a:rPr lang="en-US" dirty="0"/>
              <a:t>Run</a:t>
            </a:r>
          </a:p>
        </p:txBody>
      </p:sp>
      <p:sp>
        <p:nvSpPr>
          <p:cNvPr id="4" name="Footer Placeholder 3">
            <a:extLst>
              <a:ext uri="{FF2B5EF4-FFF2-40B4-BE49-F238E27FC236}">
                <a16:creationId xmlns:a16="http://schemas.microsoft.com/office/drawing/2014/main" id="{E961CFD1-0B89-3245-89E2-4B8373A75F5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626AA95-7ADB-A54E-84BC-C65E88BE9A8A}"/>
              </a:ext>
            </a:extLst>
          </p:cNvPr>
          <p:cNvSpPr>
            <a:spLocks noGrp="1"/>
          </p:cNvSpPr>
          <p:nvPr>
            <p:ph type="sldNum" sz="quarter" idx="12"/>
          </p:nvPr>
        </p:nvSpPr>
        <p:spPr/>
        <p:txBody>
          <a:bodyPr/>
          <a:lstStyle/>
          <a:p>
            <a:fld id="{05072F42-4DFA-4725-86F9-7594E4AB4EB5}" type="slidenum">
              <a:rPr lang="en-GB" smtClean="0"/>
              <a:pPr/>
              <a:t>36</a:t>
            </a:fld>
            <a:endParaRPr lang="en-GB"/>
          </a:p>
        </p:txBody>
      </p:sp>
    </p:spTree>
    <p:extLst>
      <p:ext uri="{BB962C8B-B14F-4D97-AF65-F5344CB8AC3E}">
        <p14:creationId xmlns:p14="http://schemas.microsoft.com/office/powerpoint/2010/main" val="663014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2BC2-9716-1C46-B932-74E8286DA531}"/>
              </a:ext>
            </a:extLst>
          </p:cNvPr>
          <p:cNvSpPr>
            <a:spLocks noGrp="1"/>
          </p:cNvSpPr>
          <p:nvPr>
            <p:ph type="title"/>
          </p:nvPr>
        </p:nvSpPr>
        <p:spPr/>
        <p:txBody>
          <a:bodyPr/>
          <a:lstStyle/>
          <a:p>
            <a:r>
              <a:rPr lang="en-US" dirty="0"/>
              <a:t>Serverless Computing</a:t>
            </a:r>
          </a:p>
        </p:txBody>
      </p:sp>
      <p:sp>
        <p:nvSpPr>
          <p:cNvPr id="3" name="Content Placeholder 2">
            <a:extLst>
              <a:ext uri="{FF2B5EF4-FFF2-40B4-BE49-F238E27FC236}">
                <a16:creationId xmlns:a16="http://schemas.microsoft.com/office/drawing/2014/main" id="{F6465938-E9FD-F448-8FB0-23BEBAD2EACB}"/>
              </a:ext>
            </a:extLst>
          </p:cNvPr>
          <p:cNvSpPr>
            <a:spLocks noGrp="1"/>
          </p:cNvSpPr>
          <p:nvPr>
            <p:ph idx="1"/>
          </p:nvPr>
        </p:nvSpPr>
        <p:spPr/>
        <p:txBody>
          <a:bodyPr/>
          <a:lstStyle/>
          <a:p>
            <a:r>
              <a:rPr lang="en-US" dirty="0" err="1"/>
              <a:t>Fargate</a:t>
            </a:r>
            <a:r>
              <a:rPr lang="en-US" dirty="0"/>
              <a:t> is an example of serverless computing</a:t>
            </a:r>
          </a:p>
          <a:p>
            <a:r>
              <a:rPr lang="en-US" dirty="0"/>
              <a:t>Don’t need to worry about operating systems or maintaining VMs</a:t>
            </a:r>
          </a:p>
          <a:p>
            <a:r>
              <a:rPr lang="en-US" dirty="0"/>
              <a:t>Other environment for this is Kubernetes</a:t>
            </a:r>
          </a:p>
          <a:p>
            <a:r>
              <a:rPr lang="en-US" dirty="0"/>
              <a:t>Execution is simply a container or in the case of AWS Lambda just a piece of code</a:t>
            </a:r>
          </a:p>
          <a:p>
            <a:pPr lvl="1"/>
            <a:r>
              <a:rPr lang="en-US" dirty="0"/>
              <a:t>Difference is between how applications get executed and the choice of development environment</a:t>
            </a:r>
          </a:p>
          <a:p>
            <a:r>
              <a:rPr lang="en-US" dirty="0"/>
              <a:t>Fits in with Micro Service architectures </a:t>
            </a:r>
          </a:p>
          <a:p>
            <a:pPr marL="457200" lvl="1" indent="0">
              <a:buNone/>
            </a:pPr>
            <a:endParaRPr lang="en-US" dirty="0"/>
          </a:p>
        </p:txBody>
      </p:sp>
      <p:sp>
        <p:nvSpPr>
          <p:cNvPr id="4" name="Footer Placeholder 3">
            <a:extLst>
              <a:ext uri="{FF2B5EF4-FFF2-40B4-BE49-F238E27FC236}">
                <a16:creationId xmlns:a16="http://schemas.microsoft.com/office/drawing/2014/main" id="{3D64A31B-B70A-F14A-9546-3DD3A8E5EEC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5D6E0DF-8A39-8440-984D-A5FB93CD8EAE}"/>
              </a:ext>
            </a:extLst>
          </p:cNvPr>
          <p:cNvSpPr>
            <a:spLocks noGrp="1"/>
          </p:cNvSpPr>
          <p:nvPr>
            <p:ph type="sldNum" sz="quarter" idx="12"/>
          </p:nvPr>
        </p:nvSpPr>
        <p:spPr/>
        <p:txBody>
          <a:bodyPr/>
          <a:lstStyle/>
          <a:p>
            <a:fld id="{05072F42-4DFA-4725-86F9-7594E4AB4EB5}" type="slidenum">
              <a:rPr lang="en-GB" smtClean="0"/>
              <a:pPr/>
              <a:t>37</a:t>
            </a:fld>
            <a:endParaRPr lang="en-GB"/>
          </a:p>
        </p:txBody>
      </p:sp>
    </p:spTree>
    <p:extLst>
      <p:ext uri="{BB962C8B-B14F-4D97-AF65-F5344CB8AC3E}">
        <p14:creationId xmlns:p14="http://schemas.microsoft.com/office/powerpoint/2010/main" val="3155002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5FD4DCD3-29DA-694E-89E4-E8F59ED46B14}"/>
              </a:ext>
            </a:extLst>
          </p:cNvPr>
          <p:cNvSpPr>
            <a:spLocks noGrp="1"/>
          </p:cNvSpPr>
          <p:nvPr>
            <p:ph idx="1"/>
          </p:nvPr>
        </p:nvSpPr>
        <p:spPr/>
        <p:txBody>
          <a:bodyPr/>
          <a:lstStyle/>
          <a:p>
            <a:r>
              <a:rPr lang="en-US" dirty="0"/>
              <a:t>AWS Lambda removes the container details and allows “functions” to be written</a:t>
            </a:r>
          </a:p>
          <a:p>
            <a:r>
              <a:rPr lang="en-US" dirty="0"/>
              <a:t>Supports different programming environments:</a:t>
            </a:r>
          </a:p>
          <a:p>
            <a:pPr lvl="1"/>
            <a:r>
              <a:rPr lang="en-US" dirty="0"/>
              <a:t>Java, </a:t>
            </a:r>
            <a:r>
              <a:rPr lang="en-US" dirty="0" err="1"/>
              <a:t>Javscript</a:t>
            </a:r>
            <a:r>
              <a:rPr lang="en-US" dirty="0"/>
              <a:t>, Python, C#</a:t>
            </a:r>
          </a:p>
          <a:p>
            <a:r>
              <a:rPr lang="en-US" dirty="0"/>
              <a:t>Functions can be connected to “events” coming from a number of different environments:</a:t>
            </a:r>
          </a:p>
          <a:p>
            <a:pPr lvl="1"/>
            <a:r>
              <a:rPr lang="en-US" dirty="0"/>
              <a:t>HTTP</a:t>
            </a:r>
          </a:p>
          <a:p>
            <a:pPr lvl="1"/>
            <a:r>
              <a:rPr lang="en-US" dirty="0"/>
              <a:t>IoT</a:t>
            </a:r>
          </a:p>
          <a:p>
            <a:pPr lvl="1"/>
            <a:r>
              <a:rPr lang="en-US" dirty="0"/>
              <a:t>Mobile</a:t>
            </a:r>
          </a:p>
          <a:p>
            <a:pPr lvl="1"/>
            <a:r>
              <a:rPr lang="en-US" dirty="0"/>
              <a:t>Other AWS services like Kinesis</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38</a:t>
            </a:fld>
            <a:endParaRPr lang="en-GB"/>
          </a:p>
        </p:txBody>
      </p:sp>
    </p:spTree>
    <p:extLst>
      <p:ext uri="{BB962C8B-B14F-4D97-AF65-F5344CB8AC3E}">
        <p14:creationId xmlns:p14="http://schemas.microsoft.com/office/powerpoint/2010/main" val="4089087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39</a:t>
            </a:fld>
            <a:endParaRPr lang="en-GB"/>
          </a:p>
        </p:txBody>
      </p:sp>
      <p:pic>
        <p:nvPicPr>
          <p:cNvPr id="9" name="Content Placeholder 8">
            <a:extLst>
              <a:ext uri="{FF2B5EF4-FFF2-40B4-BE49-F238E27FC236}">
                <a16:creationId xmlns:a16="http://schemas.microsoft.com/office/drawing/2014/main" id="{BDEE902D-F050-DB48-BBE8-189F216BB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539" y="1597025"/>
            <a:ext cx="7553922" cy="4351338"/>
          </a:xfrm>
        </p:spPr>
      </p:pic>
      <p:sp>
        <p:nvSpPr>
          <p:cNvPr id="10" name="TextBox 9">
            <a:extLst>
              <a:ext uri="{FF2B5EF4-FFF2-40B4-BE49-F238E27FC236}">
                <a16:creationId xmlns:a16="http://schemas.microsoft.com/office/drawing/2014/main" id="{BB6B28B5-5E9D-DA4B-9187-BBC065A29C91}"/>
              </a:ext>
            </a:extLst>
          </p:cNvPr>
          <p:cNvSpPr txBox="1"/>
          <p:nvPr/>
        </p:nvSpPr>
        <p:spPr>
          <a:xfrm>
            <a:off x="781651" y="6356350"/>
            <a:ext cx="6513898" cy="276999"/>
          </a:xfrm>
          <a:prstGeom prst="rect">
            <a:avLst/>
          </a:prstGeom>
          <a:noFill/>
        </p:spPr>
        <p:txBody>
          <a:bodyPr wrap="none" rtlCol="0">
            <a:spAutoFit/>
          </a:bodyPr>
          <a:lstStyle/>
          <a:p>
            <a:r>
              <a:rPr lang="en-US" sz="1200" dirty="0"/>
              <a:t>Credits: </a:t>
            </a:r>
            <a:r>
              <a:rPr lang="en-AU" sz="1200" dirty="0">
                <a:hlinkClick r:id="rId3"/>
              </a:rPr>
              <a:t>https://medium.com/@amiram_26122/the-hidden-costs-of-serverless-6ced7844780b</a:t>
            </a:r>
            <a:endParaRPr lang="en-US" sz="1200" dirty="0"/>
          </a:p>
        </p:txBody>
      </p:sp>
    </p:spTree>
    <p:extLst>
      <p:ext uri="{BB962C8B-B14F-4D97-AF65-F5344CB8AC3E}">
        <p14:creationId xmlns:p14="http://schemas.microsoft.com/office/powerpoint/2010/main" val="139405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Virtual Machines</a:t>
            </a:r>
          </a:p>
        </p:txBody>
      </p:sp>
      <p:sp>
        <p:nvSpPr>
          <p:cNvPr id="3" name="Content Placeholder 2"/>
          <p:cNvSpPr>
            <a:spLocks noGrp="1"/>
          </p:cNvSpPr>
          <p:nvPr>
            <p:ph idx="1"/>
          </p:nvPr>
        </p:nvSpPr>
        <p:spPr>
          <a:xfrm>
            <a:off x="708409" y="1690688"/>
            <a:ext cx="10645391" cy="4532312"/>
          </a:xfrm>
        </p:spPr>
        <p:txBody>
          <a:bodyPr>
            <a:normAutofit lnSpcReduction="10000"/>
          </a:bodyPr>
          <a:lstStyle/>
          <a:p>
            <a:r>
              <a:rPr lang="en-AU" b="1" dirty="0"/>
              <a:t>Partitioning</a:t>
            </a:r>
            <a:endParaRPr lang="en-AU" dirty="0"/>
          </a:p>
          <a:p>
            <a:pPr lvl="1"/>
            <a:r>
              <a:rPr lang="en-AU" dirty="0"/>
              <a:t>Run multiple operating systems on one physical machine.</a:t>
            </a:r>
          </a:p>
          <a:p>
            <a:pPr lvl="1"/>
            <a:r>
              <a:rPr lang="en-AU" dirty="0"/>
              <a:t>Divide system resources between virtual machines.</a:t>
            </a:r>
          </a:p>
          <a:p>
            <a:r>
              <a:rPr lang="en-AU" b="1" dirty="0"/>
              <a:t>Isolation</a:t>
            </a:r>
            <a:endParaRPr lang="en-AU" dirty="0"/>
          </a:p>
          <a:p>
            <a:pPr lvl="1"/>
            <a:r>
              <a:rPr lang="en-AU" dirty="0"/>
              <a:t>Provide fault and security isolation at the hardware level.</a:t>
            </a:r>
          </a:p>
          <a:p>
            <a:pPr lvl="1"/>
            <a:r>
              <a:rPr lang="en-AU" dirty="0"/>
              <a:t>Preserve performance with advanced resource controls.</a:t>
            </a:r>
          </a:p>
          <a:p>
            <a:r>
              <a:rPr lang="en-AU" b="1" dirty="0"/>
              <a:t>Encapsulation</a:t>
            </a:r>
            <a:endParaRPr lang="en-AU" dirty="0"/>
          </a:p>
          <a:p>
            <a:pPr lvl="1"/>
            <a:r>
              <a:rPr lang="en-AU" dirty="0"/>
              <a:t>Save the entire state of a virtual machine to files.</a:t>
            </a:r>
          </a:p>
          <a:p>
            <a:pPr lvl="1"/>
            <a:r>
              <a:rPr lang="en-AU" dirty="0"/>
              <a:t>Move and copy virtual machines as easily as moving and copying files.</a:t>
            </a:r>
          </a:p>
          <a:p>
            <a:r>
              <a:rPr lang="en-AU" b="1" dirty="0"/>
              <a:t>Hardware Independence</a:t>
            </a:r>
            <a:endParaRPr lang="en-AU" dirty="0"/>
          </a:p>
          <a:p>
            <a:pPr lvl="1"/>
            <a:r>
              <a:rPr lang="en-AU" dirty="0"/>
              <a:t>Provision or migrate any virtual machine to any physical server.</a:t>
            </a:r>
          </a:p>
          <a:p>
            <a:pPr>
              <a:defRPr/>
            </a:pPr>
            <a:endParaRPr lang="en-US" dirty="0"/>
          </a:p>
        </p:txBody>
      </p:sp>
    </p:spTree>
    <p:extLst>
      <p:ext uri="{BB962C8B-B14F-4D97-AF65-F5344CB8AC3E}">
        <p14:creationId xmlns:p14="http://schemas.microsoft.com/office/powerpoint/2010/main" val="1164148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a:xfrm>
            <a:off x="838200" y="0"/>
            <a:ext cx="10515600" cy="1325563"/>
          </a:xfrm>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40</a:t>
            </a:fld>
            <a:endParaRPr lang="en-GB"/>
          </a:p>
        </p:txBody>
      </p:sp>
      <p:pic>
        <p:nvPicPr>
          <p:cNvPr id="9" name="Content Placeholder 8">
            <a:extLst>
              <a:ext uri="{FF2B5EF4-FFF2-40B4-BE49-F238E27FC236}">
                <a16:creationId xmlns:a16="http://schemas.microsoft.com/office/drawing/2014/main" id="{2E492235-1624-6545-BB31-9DE4C6BC5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800" y="930296"/>
            <a:ext cx="8826500" cy="5303816"/>
          </a:xfrm>
        </p:spPr>
      </p:pic>
    </p:spTree>
    <p:extLst>
      <p:ext uri="{BB962C8B-B14F-4D97-AF65-F5344CB8AC3E}">
        <p14:creationId xmlns:p14="http://schemas.microsoft.com/office/powerpoint/2010/main" val="512114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A1D8-0998-E94B-BB07-B2EE56131A3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F1B9474-48AC-0D46-B9F3-D1EB03240B3D}"/>
              </a:ext>
            </a:extLst>
          </p:cNvPr>
          <p:cNvSpPr>
            <a:spLocks noGrp="1"/>
          </p:cNvSpPr>
          <p:nvPr>
            <p:ph idx="1"/>
          </p:nvPr>
        </p:nvSpPr>
        <p:spPr/>
        <p:txBody>
          <a:bodyPr/>
          <a:lstStyle/>
          <a:p>
            <a:r>
              <a:rPr lang="en-US" dirty="0"/>
              <a:t>Functions need to be packaged and uploaded as zip files</a:t>
            </a:r>
          </a:p>
          <a:p>
            <a:r>
              <a:rPr lang="en-US" dirty="0"/>
              <a:t>Can be tested locally using SAM CLI – doing much of the same thing as Docker</a:t>
            </a:r>
          </a:p>
          <a:p>
            <a:r>
              <a:rPr lang="en-US" dirty="0"/>
              <a:t>functions can also be edited using AWS Lambda Console Editor</a:t>
            </a:r>
          </a:p>
          <a:p>
            <a:r>
              <a:rPr lang="en-US" dirty="0"/>
              <a:t>Create a function</a:t>
            </a:r>
          </a:p>
          <a:p>
            <a:pPr lvl="1"/>
            <a:r>
              <a:rPr lang="en-US" dirty="0"/>
              <a:t>Choose language</a:t>
            </a:r>
          </a:p>
          <a:p>
            <a:pPr lvl="1"/>
            <a:r>
              <a:rPr lang="en-US" dirty="0"/>
              <a:t>Role</a:t>
            </a:r>
          </a:p>
          <a:p>
            <a:pPr lvl="1"/>
            <a:r>
              <a:rPr lang="en-US" dirty="0"/>
              <a:t>Template</a:t>
            </a:r>
          </a:p>
          <a:p>
            <a:r>
              <a:rPr lang="en-US" dirty="0"/>
              <a:t>Edit code and test</a:t>
            </a:r>
          </a:p>
        </p:txBody>
      </p:sp>
      <p:sp>
        <p:nvSpPr>
          <p:cNvPr id="4" name="Footer Placeholder 3">
            <a:extLst>
              <a:ext uri="{FF2B5EF4-FFF2-40B4-BE49-F238E27FC236}">
                <a16:creationId xmlns:a16="http://schemas.microsoft.com/office/drawing/2014/main" id="{5429F802-2CCF-7746-AB73-2C67A655F02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00317FE-4E6B-0940-80C2-30BE5CA4214E}"/>
              </a:ext>
            </a:extLst>
          </p:cNvPr>
          <p:cNvSpPr>
            <a:spLocks noGrp="1"/>
          </p:cNvSpPr>
          <p:nvPr>
            <p:ph type="sldNum" sz="quarter" idx="12"/>
          </p:nvPr>
        </p:nvSpPr>
        <p:spPr/>
        <p:txBody>
          <a:bodyPr/>
          <a:lstStyle/>
          <a:p>
            <a:fld id="{05072F42-4DFA-4725-86F9-7594E4AB4EB5}" type="slidenum">
              <a:rPr lang="en-GB" smtClean="0"/>
              <a:pPr/>
              <a:t>41</a:t>
            </a:fld>
            <a:endParaRPr lang="en-GB"/>
          </a:p>
        </p:txBody>
      </p:sp>
    </p:spTree>
    <p:extLst>
      <p:ext uri="{BB962C8B-B14F-4D97-AF65-F5344CB8AC3E}">
        <p14:creationId xmlns:p14="http://schemas.microsoft.com/office/powerpoint/2010/main" val="2726648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p:txBody>
          <a:bodyPr/>
          <a:lstStyle/>
          <a:p>
            <a:r>
              <a:rPr lang="en-US" dirty="0"/>
              <a:t>Add an API Gateway	</a:t>
            </a:r>
          </a:p>
        </p:txBody>
      </p:sp>
      <p:sp>
        <p:nvSpPr>
          <p:cNvPr id="3" name="Content Placeholder 2">
            <a:extLst>
              <a:ext uri="{FF2B5EF4-FFF2-40B4-BE49-F238E27FC236}">
                <a16:creationId xmlns:a16="http://schemas.microsoft.com/office/drawing/2014/main" id="{B5A7F230-24CC-CA43-B5AB-2475BA6093A4}"/>
              </a:ext>
            </a:extLst>
          </p:cNvPr>
          <p:cNvSpPr>
            <a:spLocks noGrp="1"/>
          </p:cNvSpPr>
          <p:nvPr>
            <p:ph idx="1"/>
          </p:nvPr>
        </p:nvSpPr>
        <p:spPr/>
        <p:txBody>
          <a:bodyPr/>
          <a:lstStyle/>
          <a:p>
            <a:r>
              <a:rPr lang="en-US" dirty="0"/>
              <a:t>Simple way to associate a URL with a specific function</a:t>
            </a:r>
          </a:p>
          <a:p>
            <a:r>
              <a:rPr lang="en-US" dirty="0"/>
              <a:t>Allows the specification of functions associated with specific HTTP operations (GET, POST, </a:t>
            </a:r>
            <a:r>
              <a:rPr lang="en-US" dirty="0" err="1"/>
              <a:t>etc</a:t>
            </a:r>
            <a:r>
              <a:rPr lang="en-US" dirty="0"/>
              <a:t>)</a:t>
            </a:r>
          </a:p>
          <a:p>
            <a:r>
              <a:rPr lang="en-US" dirty="0"/>
              <a:t>Supports CORS Cross Origin Resource Sharing</a:t>
            </a:r>
          </a:p>
          <a:p>
            <a:r>
              <a:rPr lang="en-US" dirty="0"/>
              <a:t>Makes taking </a:t>
            </a:r>
            <a:r>
              <a:rPr lang="en-US"/>
              <a:t>parameters easy</a:t>
            </a:r>
            <a:endParaRPr lang="en-US" dirty="0"/>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42</a:t>
            </a:fld>
            <a:endParaRPr lang="en-GB"/>
          </a:p>
        </p:txBody>
      </p:sp>
    </p:spTree>
    <p:extLst>
      <p:ext uri="{BB962C8B-B14F-4D97-AF65-F5344CB8AC3E}">
        <p14:creationId xmlns:p14="http://schemas.microsoft.com/office/powerpoint/2010/main" val="2806103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a:xfrm>
            <a:off x="838200" y="187325"/>
            <a:ext cx="10515600" cy="1325563"/>
          </a:xfrm>
        </p:spPr>
        <p:txBody>
          <a:bodyPr/>
          <a:lstStyle/>
          <a:p>
            <a:r>
              <a:rPr lang="en-US" dirty="0"/>
              <a:t>Typical Serverless Architecture in AWS	</a:t>
            </a:r>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43</a:t>
            </a:fld>
            <a:endParaRPr lang="en-GB"/>
          </a:p>
        </p:txBody>
      </p:sp>
      <p:pic>
        <p:nvPicPr>
          <p:cNvPr id="9" name="Content Placeholder 8">
            <a:extLst>
              <a:ext uri="{FF2B5EF4-FFF2-40B4-BE49-F238E27FC236}">
                <a16:creationId xmlns:a16="http://schemas.microsoft.com/office/drawing/2014/main" id="{E8A08DA4-87B7-6846-BC1D-781507D46B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6521" b="17473"/>
          <a:stretch/>
        </p:blipFill>
        <p:spPr>
          <a:xfrm>
            <a:off x="1689382" y="1092993"/>
            <a:ext cx="9321800" cy="4956709"/>
          </a:xfrm>
        </p:spPr>
      </p:pic>
      <p:sp>
        <p:nvSpPr>
          <p:cNvPr id="10" name="TextBox 9">
            <a:extLst>
              <a:ext uri="{FF2B5EF4-FFF2-40B4-BE49-F238E27FC236}">
                <a16:creationId xmlns:a16="http://schemas.microsoft.com/office/drawing/2014/main" id="{2675E585-3031-BC47-B968-B9869257916C}"/>
              </a:ext>
            </a:extLst>
          </p:cNvPr>
          <p:cNvSpPr txBox="1"/>
          <p:nvPr/>
        </p:nvSpPr>
        <p:spPr>
          <a:xfrm>
            <a:off x="1040454" y="6356350"/>
            <a:ext cx="1297856" cy="307777"/>
          </a:xfrm>
          <a:prstGeom prst="rect">
            <a:avLst/>
          </a:prstGeom>
          <a:noFill/>
        </p:spPr>
        <p:txBody>
          <a:bodyPr wrap="none" rtlCol="0">
            <a:spAutoFit/>
          </a:bodyPr>
          <a:lstStyle/>
          <a:p>
            <a:r>
              <a:rPr lang="en-US" sz="1400" dirty="0"/>
              <a:t>Courtesy AWS</a:t>
            </a:r>
          </a:p>
        </p:txBody>
      </p:sp>
    </p:spTree>
    <p:extLst>
      <p:ext uri="{BB962C8B-B14F-4D97-AF65-F5344CB8AC3E}">
        <p14:creationId xmlns:p14="http://schemas.microsoft.com/office/powerpoint/2010/main" val="90478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First VM architected by IBM in 1972 VM/370 to provide full VM of mainframe machine</a:t>
            </a:r>
          </a:p>
          <a:p>
            <a:pPr>
              <a:defRPr/>
            </a:pPr>
            <a:r>
              <a:rPr lang="en-US" dirty="0"/>
              <a:t>1997 Virtual PC for Mac by Connectix</a:t>
            </a:r>
          </a:p>
          <a:p>
            <a:pPr>
              <a:defRPr/>
            </a:pPr>
            <a:r>
              <a:rPr lang="en-US" dirty="0"/>
              <a:t>1999 VMware’s VMware Virtual Platform</a:t>
            </a:r>
          </a:p>
          <a:p>
            <a:pPr>
              <a:defRPr/>
            </a:pPr>
            <a:r>
              <a:rPr lang="en-US" dirty="0"/>
              <a:t>2003 Open Source hypervisor Xen</a:t>
            </a:r>
          </a:p>
          <a:p>
            <a:pPr>
              <a:defRPr/>
            </a:pPr>
            <a:r>
              <a:rPr lang="en-US" dirty="0"/>
              <a:t>2005 VMware Player – free VM player</a:t>
            </a:r>
          </a:p>
          <a:p>
            <a:pPr>
              <a:defRPr/>
            </a:pPr>
            <a:r>
              <a:rPr lang="en-US" dirty="0"/>
              <a:t>2007 </a:t>
            </a:r>
            <a:r>
              <a:rPr lang="en-US" dirty="0" err="1"/>
              <a:t>VirtualBox</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87206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23" y="245204"/>
            <a:ext cx="10515600" cy="816684"/>
          </a:xfrm>
        </p:spPr>
        <p:txBody>
          <a:bodyPr/>
          <a:lstStyle/>
          <a:p>
            <a:r>
              <a:rPr lang="en-US" dirty="0"/>
              <a:t>Types of </a:t>
            </a:r>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8" name="Picture 7">
            <a:extLst>
              <a:ext uri="{FF2B5EF4-FFF2-40B4-BE49-F238E27FC236}">
                <a16:creationId xmlns:a16="http://schemas.microsoft.com/office/drawing/2014/main" id="{F538A610-4603-1647-8700-4240104B65B5}"/>
              </a:ext>
            </a:extLst>
          </p:cNvPr>
          <p:cNvPicPr>
            <a:picLocks noChangeAspect="1"/>
          </p:cNvPicPr>
          <p:nvPr/>
        </p:nvPicPr>
        <p:blipFill>
          <a:blip r:embed="rId3"/>
          <a:stretch>
            <a:fillRect/>
          </a:stretch>
        </p:blipFill>
        <p:spPr>
          <a:xfrm>
            <a:off x="1288027" y="637009"/>
            <a:ext cx="9929408" cy="5861546"/>
          </a:xfrm>
          <a:prstGeom prst="rect">
            <a:avLst/>
          </a:prstGeom>
        </p:spPr>
      </p:pic>
      <p:sp>
        <p:nvSpPr>
          <p:cNvPr id="9" name="TextBox 8">
            <a:extLst>
              <a:ext uri="{FF2B5EF4-FFF2-40B4-BE49-F238E27FC236}">
                <a16:creationId xmlns:a16="http://schemas.microsoft.com/office/drawing/2014/main" id="{7AE55E1C-FF35-4A4F-908C-C1F018B44C3B}"/>
              </a:ext>
            </a:extLst>
          </p:cNvPr>
          <p:cNvSpPr txBox="1"/>
          <p:nvPr/>
        </p:nvSpPr>
        <p:spPr>
          <a:xfrm>
            <a:off x="360976" y="6498555"/>
            <a:ext cx="1391663" cy="276999"/>
          </a:xfrm>
          <a:prstGeom prst="rect">
            <a:avLst/>
          </a:prstGeom>
          <a:noFill/>
        </p:spPr>
        <p:txBody>
          <a:bodyPr wrap="none" rtlCol="0">
            <a:spAutoFit/>
          </a:bodyPr>
          <a:lstStyle/>
          <a:p>
            <a:r>
              <a:rPr lang="en-US" sz="1200" dirty="0"/>
              <a:t>Courtesy VMWare</a:t>
            </a:r>
          </a:p>
        </p:txBody>
      </p:sp>
      <p:sp>
        <p:nvSpPr>
          <p:cNvPr id="11" name="TextBox 10">
            <a:extLst>
              <a:ext uri="{FF2B5EF4-FFF2-40B4-BE49-F238E27FC236}">
                <a16:creationId xmlns:a16="http://schemas.microsoft.com/office/drawing/2014/main" id="{16D8DA7C-A7AD-914A-9AE6-ED8AC1972FA2}"/>
              </a:ext>
            </a:extLst>
          </p:cNvPr>
          <p:cNvSpPr txBox="1"/>
          <p:nvPr/>
        </p:nvSpPr>
        <p:spPr>
          <a:xfrm>
            <a:off x="8876326" y="5996029"/>
            <a:ext cx="2477474" cy="400110"/>
          </a:xfrm>
          <a:prstGeom prst="rect">
            <a:avLst/>
          </a:prstGeom>
          <a:noFill/>
        </p:spPr>
        <p:txBody>
          <a:bodyPr wrap="none" rtlCol="0">
            <a:spAutoFit/>
          </a:bodyPr>
          <a:lstStyle/>
          <a:p>
            <a:r>
              <a:rPr lang="en-US" dirty="0"/>
              <a:t>Type 1 </a:t>
            </a:r>
            <a:r>
              <a:rPr lang="en-US" dirty="0" err="1"/>
              <a:t>Virtualisation</a:t>
            </a:r>
            <a:endParaRPr lang="en-US" dirty="0"/>
          </a:p>
        </p:txBody>
      </p:sp>
      <p:sp>
        <p:nvSpPr>
          <p:cNvPr id="12" name="TextBox 11">
            <a:extLst>
              <a:ext uri="{FF2B5EF4-FFF2-40B4-BE49-F238E27FC236}">
                <a16:creationId xmlns:a16="http://schemas.microsoft.com/office/drawing/2014/main" id="{C3D89569-017A-CC48-8381-83A5E4784706}"/>
              </a:ext>
            </a:extLst>
          </p:cNvPr>
          <p:cNvSpPr txBox="1"/>
          <p:nvPr/>
        </p:nvSpPr>
        <p:spPr>
          <a:xfrm>
            <a:off x="4759789" y="5993574"/>
            <a:ext cx="2477473" cy="400110"/>
          </a:xfrm>
          <a:prstGeom prst="rect">
            <a:avLst/>
          </a:prstGeom>
          <a:noFill/>
        </p:spPr>
        <p:txBody>
          <a:bodyPr wrap="none" rtlCol="0">
            <a:spAutoFit/>
          </a:bodyPr>
          <a:lstStyle/>
          <a:p>
            <a:r>
              <a:rPr lang="en-US" dirty="0"/>
              <a:t>Type 2 </a:t>
            </a:r>
            <a:r>
              <a:rPr lang="en-US" dirty="0" err="1"/>
              <a:t>Virtualisation</a:t>
            </a:r>
            <a:endParaRPr lang="en-US" dirty="0"/>
          </a:p>
        </p:txBody>
      </p:sp>
    </p:spTree>
    <p:extLst>
      <p:ext uri="{BB962C8B-B14F-4D97-AF65-F5344CB8AC3E}">
        <p14:creationId xmlns:p14="http://schemas.microsoft.com/office/powerpoint/2010/main" val="196027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480"/>
            <a:ext cx="10515600" cy="1031056"/>
          </a:xfrm>
        </p:spPr>
        <p:txBody>
          <a:bodyPr/>
          <a:lstStyle/>
          <a:p>
            <a:r>
              <a:rPr lang="en-US" dirty="0"/>
              <a:t>VM Components</a:t>
            </a:r>
          </a:p>
        </p:txBody>
      </p:sp>
      <p:sp>
        <p:nvSpPr>
          <p:cNvPr id="3" name="Content Placeholder 2"/>
          <p:cNvSpPr>
            <a:spLocks noGrp="1"/>
          </p:cNvSpPr>
          <p:nvPr>
            <p:ph idx="1"/>
          </p:nvPr>
        </p:nvSpPr>
        <p:spPr>
          <a:xfrm>
            <a:off x="708409" y="1396181"/>
            <a:ext cx="10645391" cy="4826819"/>
          </a:xfrm>
        </p:spPr>
        <p:txBody>
          <a:bodyPr>
            <a:normAutofit/>
          </a:bodyPr>
          <a:lstStyle/>
          <a:p>
            <a:pPr>
              <a:defRPr/>
            </a:pPr>
            <a:r>
              <a:rPr lang="en-US" dirty="0" err="1"/>
              <a:t>Virtualise</a:t>
            </a:r>
            <a:r>
              <a:rPr lang="en-US" dirty="0"/>
              <a:t> hardware</a:t>
            </a:r>
          </a:p>
          <a:p>
            <a:pPr lvl="1">
              <a:defRPr/>
            </a:pPr>
            <a:r>
              <a:rPr lang="en-US" dirty="0"/>
              <a:t>CPU</a:t>
            </a:r>
          </a:p>
          <a:p>
            <a:pPr lvl="1">
              <a:defRPr/>
            </a:pPr>
            <a:r>
              <a:rPr lang="en-US" dirty="0"/>
              <a:t>Memory</a:t>
            </a:r>
          </a:p>
          <a:p>
            <a:pPr lvl="1">
              <a:defRPr/>
            </a:pPr>
            <a:r>
              <a:rPr lang="en-US" dirty="0"/>
              <a:t>Network interfaces</a:t>
            </a:r>
          </a:p>
          <a:p>
            <a:pPr lvl="1">
              <a:defRPr/>
            </a:pPr>
            <a:r>
              <a:rPr lang="en-US" dirty="0"/>
              <a:t>Disks</a:t>
            </a:r>
          </a:p>
          <a:p>
            <a:pPr>
              <a:defRPr/>
            </a:pPr>
            <a:r>
              <a:rPr lang="en-US" dirty="0"/>
              <a:t>VM is stored as a file and so can be saved and migrated along with apps and configuration information</a:t>
            </a:r>
          </a:p>
          <a:p>
            <a:pPr>
              <a:defRPr/>
            </a:pPr>
            <a:r>
              <a:rPr lang="en-US" dirty="0"/>
              <a:t>The aim is to run Operating Systems unchanged however, there is </a:t>
            </a:r>
            <a:r>
              <a:rPr lang="en-US" dirty="0" err="1"/>
              <a:t>Parvirtualisation</a:t>
            </a:r>
            <a:endParaRPr lang="en-US" dirty="0"/>
          </a:p>
          <a:p>
            <a:pPr lvl="1">
              <a:defRPr/>
            </a:pPr>
            <a:r>
              <a:rPr lang="en-US" dirty="0"/>
              <a:t>VM OS knows about virtualization and makes specific calls (approach taken by Xen VM)</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96858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Operating systems normally run in privileged mode</a:t>
            </a:r>
          </a:p>
          <a:p>
            <a:pPr>
              <a:defRPr/>
            </a:pPr>
            <a:r>
              <a:rPr lang="en-US" dirty="0"/>
              <a:t>VM OSs run in user mode</a:t>
            </a:r>
          </a:p>
          <a:p>
            <a:pPr>
              <a:defRPr/>
            </a:pPr>
            <a:r>
              <a:rPr lang="en-US" dirty="0"/>
              <a:t>Most instructions can execute by hardware without hypervisor intervening</a:t>
            </a:r>
          </a:p>
          <a:p>
            <a:pPr>
              <a:defRPr/>
            </a:pPr>
            <a:r>
              <a:rPr lang="en-US" dirty="0"/>
              <a:t>Resource management (memory, peripherals) handled by hypervisor</a:t>
            </a:r>
          </a:p>
          <a:p>
            <a:pPr>
              <a:defRPr/>
            </a:pPr>
            <a:r>
              <a:rPr lang="en-US" dirty="0"/>
              <a:t>In VM privileged instructions are “trapped” by the hypervisor and emulated</a:t>
            </a:r>
          </a:p>
          <a:p>
            <a:pPr lvl="1">
              <a:defRPr/>
            </a:pPr>
            <a:r>
              <a:rPr lang="en-US" dirty="0"/>
              <a:t>Intel and AMD have added instructions to make this possible (not used by VMware)</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52248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Translation</a:t>
            </a:r>
          </a:p>
        </p:txBody>
      </p:sp>
      <p:sp>
        <p:nvSpPr>
          <p:cNvPr id="3" name="Content Placeholder 2"/>
          <p:cNvSpPr>
            <a:spLocks noGrp="1"/>
          </p:cNvSpPr>
          <p:nvPr>
            <p:ph idx="1"/>
          </p:nvPr>
        </p:nvSpPr>
        <p:spPr>
          <a:xfrm>
            <a:off x="708409" y="1690688"/>
            <a:ext cx="10645391" cy="4532312"/>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4" name="TextBox 3">
            <a:extLst>
              <a:ext uri="{FF2B5EF4-FFF2-40B4-BE49-F238E27FC236}">
                <a16:creationId xmlns:a16="http://schemas.microsoft.com/office/drawing/2014/main" id="{0F2EA281-CF03-5546-9575-43D7A680F69D}"/>
              </a:ext>
            </a:extLst>
          </p:cNvPr>
          <p:cNvSpPr txBox="1"/>
          <p:nvPr/>
        </p:nvSpPr>
        <p:spPr>
          <a:xfrm>
            <a:off x="749300" y="1628040"/>
            <a:ext cx="3886200" cy="2062103"/>
          </a:xfrm>
          <a:prstGeom prst="rect">
            <a:avLst/>
          </a:prstGeom>
          <a:noFill/>
        </p:spPr>
        <p:txBody>
          <a:bodyPr wrap="square" rtlCol="0">
            <a:spAutoFit/>
          </a:bodyPr>
          <a:lstStyle/>
          <a:p>
            <a:pPr algn="just"/>
            <a:r>
              <a:rPr lang="en-AU" dirty="0"/>
              <a:t>• Emulation: </a:t>
            </a:r>
          </a:p>
          <a:p>
            <a:pPr algn="just"/>
            <a:endParaRPr lang="en-AU" dirty="0"/>
          </a:p>
          <a:p>
            <a:pPr algn="just"/>
            <a:r>
              <a:rPr lang="en-AU" dirty="0"/>
              <a:t>– Guest code is traversed and instruction classes are mapped to routines that emulate them on the target architecture. </a:t>
            </a:r>
          </a:p>
        </p:txBody>
      </p:sp>
      <p:pic>
        <p:nvPicPr>
          <p:cNvPr id="6" name="Picture 5">
            <a:extLst>
              <a:ext uri="{FF2B5EF4-FFF2-40B4-BE49-F238E27FC236}">
                <a16:creationId xmlns:a16="http://schemas.microsoft.com/office/drawing/2014/main" id="{8C6F0405-543F-CB49-B0C1-A619D7B22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91" y="1320800"/>
            <a:ext cx="6934200" cy="4368800"/>
          </a:xfrm>
          <a:prstGeom prst="rect">
            <a:avLst/>
          </a:prstGeom>
        </p:spPr>
      </p:pic>
      <p:sp>
        <p:nvSpPr>
          <p:cNvPr id="7" name="Rectangle 6">
            <a:extLst>
              <a:ext uri="{FF2B5EF4-FFF2-40B4-BE49-F238E27FC236}">
                <a16:creationId xmlns:a16="http://schemas.microsoft.com/office/drawing/2014/main" id="{E8F1DA29-190A-DE4F-A0F4-1D77CB9E88F7}"/>
              </a:ext>
            </a:extLst>
          </p:cNvPr>
          <p:cNvSpPr/>
          <p:nvPr/>
        </p:nvSpPr>
        <p:spPr>
          <a:xfrm>
            <a:off x="708409" y="4341704"/>
            <a:ext cx="3927091" cy="2369880"/>
          </a:xfrm>
          <a:prstGeom prst="rect">
            <a:avLst/>
          </a:prstGeom>
        </p:spPr>
        <p:txBody>
          <a:bodyPr wrap="square">
            <a:spAutoFit/>
          </a:bodyPr>
          <a:lstStyle/>
          <a:p>
            <a:pPr algn="just"/>
            <a:r>
              <a:rPr lang="en-AU" dirty="0"/>
              <a:t>• Binary translation:</a:t>
            </a:r>
          </a:p>
          <a:p>
            <a:pPr algn="just"/>
            <a:r>
              <a:rPr lang="en-AU" dirty="0"/>
              <a:t> – The entire program is translated into a binary of another architecture. </a:t>
            </a:r>
          </a:p>
          <a:p>
            <a:pPr algn="just"/>
            <a:r>
              <a:rPr lang="en-AU" dirty="0"/>
              <a:t> – Each binary source instruction is emulated by some binary target instructions. </a:t>
            </a:r>
            <a:endParaRPr lang="en-US" dirty="0"/>
          </a:p>
        </p:txBody>
      </p:sp>
    </p:spTree>
    <p:extLst>
      <p:ext uri="{BB962C8B-B14F-4D97-AF65-F5344CB8AC3E}">
        <p14:creationId xmlns:p14="http://schemas.microsoft.com/office/powerpoint/2010/main" val="4148274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44355</TotalTime>
  <Words>2247</Words>
  <Application>Microsoft Office PowerPoint</Application>
  <PresentationFormat>Widescreen</PresentationFormat>
  <Paragraphs>412</Paragraphs>
  <Slides>43</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Courier New</vt:lpstr>
      <vt:lpstr>Tahoma</vt:lpstr>
      <vt:lpstr>Times New Roman</vt:lpstr>
      <vt:lpstr>Wingdings</vt:lpstr>
      <vt:lpstr>Office Theme</vt:lpstr>
      <vt:lpstr>Virtualisation</vt:lpstr>
      <vt:lpstr>Reading list</vt:lpstr>
      <vt:lpstr>Virtualisation</vt:lpstr>
      <vt:lpstr>Properties of Virtual Machines</vt:lpstr>
      <vt:lpstr>History</vt:lpstr>
      <vt:lpstr>Types of Virtualisation</vt:lpstr>
      <vt:lpstr>VM Components</vt:lpstr>
      <vt:lpstr>How it works</vt:lpstr>
      <vt:lpstr>Binary Translation</vt:lpstr>
      <vt:lpstr>Dynamic Binary Translation</vt:lpstr>
      <vt:lpstr>AWS VM</vt:lpstr>
      <vt:lpstr>VMs and Security</vt:lpstr>
      <vt:lpstr>Other types of virtualization</vt:lpstr>
      <vt:lpstr>Containers</vt:lpstr>
      <vt:lpstr>Docker Architecture</vt:lpstr>
      <vt:lpstr>Docker</vt:lpstr>
      <vt:lpstr>Docker Kitematic</vt:lpstr>
      <vt:lpstr>Docker Kitematic</vt:lpstr>
      <vt:lpstr>Docker</vt:lpstr>
      <vt:lpstr>Docker underlying technology</vt:lpstr>
      <vt:lpstr>Properties of Containers </vt:lpstr>
      <vt:lpstr>AWS ECS (Elastic Container Service)</vt:lpstr>
      <vt:lpstr>Docker example</vt:lpstr>
      <vt:lpstr>Docker Hub</vt:lpstr>
      <vt:lpstr>Push to Docker Hub</vt:lpstr>
      <vt:lpstr>Basic Docker commands</vt:lpstr>
      <vt:lpstr>Compose example: Dockerfile</vt:lpstr>
      <vt:lpstr>Compose example  app.py</vt:lpstr>
      <vt:lpstr>Compose example: docker-compose.yml</vt:lpstr>
      <vt:lpstr>Compose example: requirements.txt</vt:lpstr>
      <vt:lpstr>Containers on AWS: Elastic Container Service</vt:lpstr>
      <vt:lpstr>Using ECR</vt:lpstr>
      <vt:lpstr>Select a cluster template</vt:lpstr>
      <vt:lpstr>Click create cluster</vt:lpstr>
      <vt:lpstr>Create Task</vt:lpstr>
      <vt:lpstr>Run task</vt:lpstr>
      <vt:lpstr>Serverless Computing</vt:lpstr>
      <vt:lpstr>AWS Lambda</vt:lpstr>
      <vt:lpstr>AWS Lambda</vt:lpstr>
      <vt:lpstr>AWS Lambda</vt:lpstr>
      <vt:lpstr>Example</vt:lpstr>
      <vt:lpstr>Add an API Gateway </vt:lpstr>
      <vt:lpstr>Typical Serverless Architecture in AWS </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Anwarul Patwary</cp:lastModifiedBy>
  <cp:revision>4086</cp:revision>
  <dcterms:created xsi:type="dcterms:W3CDTF">1999-05-23T11:18:07Z</dcterms:created>
  <dcterms:modified xsi:type="dcterms:W3CDTF">2022-08-08T06:19:04Z</dcterms:modified>
  <cp:category>Lecture</cp:category>
</cp:coreProperties>
</file>